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01" r:id="rId2"/>
  </p:sldMasterIdLst>
  <p:notesMasterIdLst>
    <p:notesMasterId r:id="rId30"/>
  </p:notesMasterIdLst>
  <p:sldIdLst>
    <p:sldId id="256" r:id="rId3"/>
    <p:sldId id="281" r:id="rId4"/>
    <p:sldId id="289" r:id="rId5"/>
    <p:sldId id="290" r:id="rId6"/>
    <p:sldId id="291" r:id="rId7"/>
    <p:sldId id="293" r:id="rId8"/>
    <p:sldId id="294" r:id="rId9"/>
    <p:sldId id="295" r:id="rId10"/>
    <p:sldId id="308" r:id="rId11"/>
    <p:sldId id="323" r:id="rId12"/>
    <p:sldId id="328" r:id="rId13"/>
    <p:sldId id="304" r:id="rId14"/>
    <p:sldId id="301" r:id="rId15"/>
    <p:sldId id="302" r:id="rId16"/>
    <p:sldId id="303" r:id="rId17"/>
    <p:sldId id="310" r:id="rId18"/>
    <p:sldId id="305" r:id="rId19"/>
    <p:sldId id="311" r:id="rId20"/>
    <p:sldId id="324" r:id="rId21"/>
    <p:sldId id="313" r:id="rId22"/>
    <p:sldId id="332" r:id="rId23"/>
    <p:sldId id="333" r:id="rId24"/>
    <p:sldId id="335" r:id="rId25"/>
    <p:sldId id="322" r:id="rId26"/>
    <p:sldId id="316" r:id="rId27"/>
    <p:sldId id="318" r:id="rId28"/>
    <p:sldId id="331" r:id="rId2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8"/>
    <p:restoredTop sz="93374" autoAdjust="0"/>
  </p:normalViewPr>
  <p:slideViewPr>
    <p:cSldViewPr snapToGrid="0">
      <p:cViewPr varScale="1">
        <p:scale>
          <a:sx n="89" d="100"/>
          <a:sy n="89" d="100"/>
        </p:scale>
        <p:origin x="1111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77D2E86-F031-41BB-8D7D-39E024C9D199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E70C1D8-2148-4CCC-AD0F-B34CA776C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4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423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6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29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804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87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63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7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69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12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1279954"/>
            <a:ext cx="7086599" cy="14700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749977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49898" y="6094107"/>
            <a:ext cx="971195" cy="627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+mn-lt"/>
              </a:rPr>
              <a:t>Institute for Software Integrated Systems</a:t>
            </a:r>
            <a:endParaRPr lang="en-US" sz="10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2285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5369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53698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8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10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140610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46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7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700" baseline="0">
                <a:solidFill>
                  <a:schemeClr val="bg1"/>
                </a:solidFill>
                <a:latin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50"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13467"/>
            <a:ext cx="8229601" cy="3860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1350">
              <a:solidFill>
                <a:prstClr val="black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778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noFill/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noFill/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5D15A451-678C-3A43-BD3A-A8B06A1DFF49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53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Autofit/>
          </a:bodyPr>
          <a:lstStyle>
            <a:lvl1pPr algn="ctr"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3429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6858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0287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16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E574A01D-4478-7E4B-81C0-2D32DD8A6C08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56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7510-1C90-ED44-BF12-7C9C3627113E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2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384-B854-D64C-9EE8-F5FAB0CD4200}" type="datetime1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47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709D-1E11-F24A-B412-D1D3916F6BAF}" type="datetime1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61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2BAB-6EC0-E346-BDA9-296A76558023}" type="datetime1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5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74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5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3DF6-29DE-4341-B90C-7E4F4273AC02}" type="datetime1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38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B46A-29B5-0D49-BA8C-44B797CC7D45}" type="datetime1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68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B800-B0CF-1447-90FC-05A9F3897986}" type="datetime1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94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E19C-74DD-8C4E-8067-0D3CD6161BBD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22C6C-170C-0C41-AC59-A3EF3F14355C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0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ew_isis_ppt_bg_no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" y="0"/>
            <a:ext cx="913765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>
            <a:normAutofit/>
          </a:bodyPr>
          <a:lstStyle>
            <a:lvl1pPr>
              <a:defRPr sz="2700"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907"/>
            <a:ext cx="8229600" cy="72603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4564"/>
            <a:ext cx="40386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1451114" y="5265887"/>
            <a:ext cx="2133600" cy="365125"/>
          </a:xfrm>
        </p:spPr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8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08"/>
            <a:ext cx="4040188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40608"/>
            <a:ext cx="4041775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3" y="3576938"/>
            <a:ext cx="4040188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9"/>
            <a:ext cx="4040188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5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8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9"/>
            <a:ext cx="8229600" cy="6683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6834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C345-3D38-4CE2-B9D1-CA2F0BCB7BF5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2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268D8-A095-9946-B3E4-1080B27A2B4C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5.jpeg"/><Relationship Id="rId5" Type="http://schemas.openxmlformats.org/officeDocument/2006/relationships/tags" Target="../tags/tag5.xml"/><Relationship Id="rId10" Type="http://schemas.openxmlformats.org/officeDocument/2006/relationships/image" Target="../media/image24.jpeg"/><Relationship Id="rId4" Type="http://schemas.openxmlformats.org/officeDocument/2006/relationships/tags" Target="../tags/tag4.xml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48" y="787256"/>
            <a:ext cx="8253136" cy="2509327"/>
          </a:xfrm>
        </p:spPr>
        <p:txBody>
          <a:bodyPr>
            <a:normAutofit/>
          </a:bodyPr>
          <a:lstStyle/>
          <a:p>
            <a:r>
              <a:rPr lang="en-US" b="1" dirty="0"/>
              <a:t>Providing Privacy, Safety, </a:t>
            </a:r>
            <a:r>
              <a:rPr lang="en-US" b="1" dirty="0" smtClean="0"/>
              <a:t>and Security </a:t>
            </a:r>
            <a:br>
              <a:rPr lang="en-US" b="1" dirty="0" smtClean="0"/>
            </a:br>
            <a:r>
              <a:rPr lang="en-US" b="1" dirty="0" smtClean="0"/>
              <a:t>in </a:t>
            </a:r>
            <a:r>
              <a:rPr lang="en-US" b="1" dirty="0" err="1" smtClean="0"/>
              <a:t>IoT</a:t>
            </a:r>
            <a:r>
              <a:rPr lang="en-US" b="1" dirty="0" smtClean="0"/>
              <a:t>-Based Transactive </a:t>
            </a:r>
            <a:r>
              <a:rPr lang="en-US" b="1" dirty="0"/>
              <a:t>Energy Systems using Distributed Ledgers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312726" y="4503523"/>
            <a:ext cx="3486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in partnership with Siemens, CT</a:t>
            </a: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26592"/>
              </p:ext>
            </p:extLst>
          </p:nvPr>
        </p:nvGraphicFramePr>
        <p:xfrm>
          <a:off x="2963483" y="3237113"/>
          <a:ext cx="6096000" cy="6629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66880864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79878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u="sng" dirty="0" smtClean="0"/>
                        <a:t>Abhishek Dubey</a:t>
                      </a:r>
                    </a:p>
                    <a:p>
                      <a:r>
                        <a:rPr lang="en-US" dirty="0" smtClean="0"/>
                        <a:t>Vanderbilt University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Aron Laszka</a:t>
                      </a:r>
                    </a:p>
                    <a:p>
                      <a:r>
                        <a:rPr lang="en-US" dirty="0" smtClean="0"/>
                        <a:t>University of Houston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928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RIAPS: Our </a:t>
            </a:r>
            <a:r>
              <a:rPr lang="en-US" dirty="0" err="1" smtClean="0"/>
              <a:t>IoT</a:t>
            </a:r>
            <a:r>
              <a:rPr lang="en-US" dirty="0" smtClean="0"/>
              <a:t> Programming Architecture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23930" y="5369798"/>
            <a:ext cx="313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http://riaps.isis.vanderbilt.edu</a:t>
            </a:r>
            <a:endParaRPr lang="en-US" dirty="0"/>
          </a:p>
        </p:txBody>
      </p:sp>
      <p:pic>
        <p:nvPicPr>
          <p:cNvPr id="6" name="RIAPS - Resilient Information Architecture Platform for the Smart Grid - Google Chrome 10_19_2017 9_29_4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7089"/>
          <a:stretch/>
        </p:blipFill>
        <p:spPr>
          <a:xfrm>
            <a:off x="0" y="888405"/>
            <a:ext cx="9198173" cy="618745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0" y="5291407"/>
            <a:ext cx="9198173" cy="175432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10800000" scaled="1"/>
            <a:tileRect/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model (for distributed real-time software) on embedded nodes </a:t>
            </a:r>
            <a:r>
              <a:rPr lang="en-US" b="1" u="sng" dirty="0"/>
              <a:t>dispersed throughout the power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(for application management, fault tolerance, security, time synchronization, coordination, etc</a:t>
            </a:r>
            <a:r>
              <a:rPr lang="en-US" dirty="0" smtClean="0"/>
              <a:t>.)</a:t>
            </a:r>
          </a:p>
          <a:p>
            <a:r>
              <a:rPr lang="en-US" dirty="0" smtClean="0"/>
              <a:t>                        PI: Gabor </a:t>
            </a:r>
            <a:r>
              <a:rPr lang="en-US" dirty="0" err="1" smtClean="0"/>
              <a:t>Karsai</a:t>
            </a:r>
            <a:r>
              <a:rPr lang="en-US" dirty="0" smtClean="0"/>
              <a:t>, Vanderbilt university, http://riaps.isis.vanderbilt.edu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778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/>
              <a:t>PETra</a:t>
            </a:r>
            <a:r>
              <a:rPr lang="en-US" dirty="0"/>
              <a:t> </a:t>
            </a:r>
            <a:r>
              <a:rPr lang="en-US" dirty="0" smtClean="0"/>
              <a:t>System Components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blockchain-based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grid. </a:t>
            </a:r>
            <a:br>
              <a:rPr lang="en-US" sz="18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It provides the following:</a:t>
            </a:r>
            <a:endParaRPr lang="en-US" sz="18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PETra</a:t>
            </a:r>
            <a:r>
              <a:rPr lang="en-US" dirty="0" smtClean="0"/>
              <a:t> Trading Platform and </a:t>
            </a:r>
            <a:br>
              <a:rPr lang="en-US" dirty="0" smtClean="0"/>
            </a:br>
            <a:r>
              <a:rPr lang="en-US" dirty="0" smtClean="0"/>
              <a:t>Distributed Ledger Architecture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8647" y="4467807"/>
            <a:ext cx="504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RIAPS Node Participating in </a:t>
            </a:r>
            <a:r>
              <a:rPr lang="en-US" dirty="0" err="1" smtClean="0"/>
              <a:t>PETra</a:t>
            </a:r>
            <a:r>
              <a:rPr lang="en-US" dirty="0" smtClean="0"/>
              <a:t>-Enabled Transactive Energy Market</a:t>
            </a:r>
            <a:endParaRPr 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26" y="4467807"/>
            <a:ext cx="24257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7" y="2652567"/>
            <a:ext cx="4947728" cy="15918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0456" y="2935288"/>
            <a:ext cx="3171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node runs the necessary logic to participate in the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PETra</a:t>
            </a:r>
            <a:r>
              <a:rPr lang="en-US" dirty="0" smtClean="0"/>
              <a:t> Trading </a:t>
            </a:r>
            <a:r>
              <a:rPr lang="en-US" dirty="0"/>
              <a:t>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199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Bid Storage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</p:spTree>
    <p:extLst>
      <p:ext uri="{BB962C8B-B14F-4D97-AF65-F5344CB8AC3E}">
        <p14:creationId xmlns:p14="http://schemas.microsoft.com/office/powerpoint/2010/main" val="30729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1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</a:t>
            </a:r>
            <a:r>
              <a:rPr lang="en-US" sz="2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consumption values, </a:t>
            </a: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financial records, and regulatory policies for the microgrid</a:t>
            </a:r>
          </a:p>
        </p:txBody>
      </p:sp>
    </p:spTree>
    <p:extLst>
      <p:ext uri="{BB962C8B-B14F-4D97-AF65-F5344CB8AC3E}">
        <p14:creationId xmlns:p14="http://schemas.microsoft.com/office/powerpoint/2010/main" val="21453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6" name="Shape 338"/>
          <p:cNvSpPr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gradFill>
            <a:gsLst>
              <a:gs pos="0">
                <a:srgbClr val="9DC749"/>
              </a:gs>
              <a:gs pos="100000">
                <a:srgbClr val="D9FF9D"/>
              </a:gs>
            </a:gsLst>
            <a:lin ang="16200000" scaled="0"/>
          </a:gradFill>
          <a:ln w="9525" cap="flat" cmpd="sng">
            <a:solidFill>
              <a:srgbClr val="99B95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339"/>
          <p:cNvSpPr txBox="1"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(Future)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340"/>
          <p:cNvSpPr/>
          <p:nvPr/>
        </p:nvSpPr>
        <p:spPr>
          <a:xfrm>
            <a:off x="6378287" y="3060556"/>
            <a:ext cx="2589667" cy="2651669"/>
          </a:xfrm>
          <a:prstGeom prst="rect">
            <a:avLst/>
          </a:prstGeom>
          <a:solidFill>
            <a:srgbClr val="DCE4CF">
              <a:alpha val="89411"/>
            </a:srgb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2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consumption values, financial records, and regulatory policies for the microgrid</a:t>
            </a:r>
          </a:p>
        </p:txBody>
      </p:sp>
      <p:sp>
        <p:nvSpPr>
          <p:cNvPr id="24" name="Shape 341"/>
          <p:cNvSpPr txBox="1"/>
          <p:nvPr/>
        </p:nvSpPr>
        <p:spPr>
          <a:xfrm>
            <a:off x="6378287" y="3060555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tabilizes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within the </a:t>
            </a: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microgrid </a:t>
            </a:r>
            <a:r>
              <a:rPr lang="en-US" sz="21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it based on the load in the rest of the grid</a:t>
            </a:r>
          </a:p>
        </p:txBody>
      </p:sp>
    </p:spTree>
    <p:extLst>
      <p:ext uri="{BB962C8B-B14F-4D97-AF65-F5344CB8AC3E}">
        <p14:creationId xmlns:p14="http://schemas.microsoft.com/office/powerpoint/2010/main" val="71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blockchain-based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grid. </a:t>
            </a:r>
            <a:br>
              <a:rPr lang="en-US" sz="18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It provides the following:</a:t>
            </a:r>
            <a:endParaRPr lang="en-US" sz="18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199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6" name="Shape 338"/>
          <p:cNvSpPr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gradFill>
            <a:gsLst>
              <a:gs pos="0">
                <a:srgbClr val="9DC749"/>
              </a:gs>
              <a:gs pos="100000">
                <a:srgbClr val="D9FF9D"/>
              </a:gs>
            </a:gsLst>
            <a:lin ang="16200000" scaled="0"/>
          </a:gradFill>
          <a:ln w="9525" cap="flat" cmpd="sng">
            <a:solidFill>
              <a:srgbClr val="99B95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339"/>
          <p:cNvSpPr txBox="1"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(Future)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340"/>
          <p:cNvSpPr/>
          <p:nvPr/>
        </p:nvSpPr>
        <p:spPr>
          <a:xfrm>
            <a:off x="6378287" y="3060556"/>
            <a:ext cx="2589667" cy="2651669"/>
          </a:xfrm>
          <a:prstGeom prst="rect">
            <a:avLst/>
          </a:prstGeom>
          <a:solidFill>
            <a:srgbClr val="DCE4CF">
              <a:alpha val="89411"/>
            </a:srgb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341"/>
          <p:cNvSpPr txBox="1"/>
          <p:nvPr/>
        </p:nvSpPr>
        <p:spPr>
          <a:xfrm>
            <a:off x="6378287" y="3060555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tabilizes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within the </a:t>
            </a: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microgrid </a:t>
            </a:r>
            <a:r>
              <a:rPr lang="en-US" sz="21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it based on the load in the rest of the grid</a:t>
            </a:r>
          </a:p>
        </p:txBody>
      </p:sp>
      <p:sp>
        <p:nvSpPr>
          <p:cNvPr id="2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2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consumption values, financial records, and regulatory policies for the microgrid</a:t>
            </a:r>
          </a:p>
        </p:txBody>
      </p:sp>
      <p:sp>
        <p:nvSpPr>
          <p:cNvPr id="25" name="Shape 340"/>
          <p:cNvSpPr/>
          <p:nvPr/>
        </p:nvSpPr>
        <p:spPr>
          <a:xfrm>
            <a:off x="457199" y="5795080"/>
            <a:ext cx="8577015" cy="9313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337"/>
          <p:cNvSpPr txBox="1"/>
          <p:nvPr/>
        </p:nvSpPr>
        <p:spPr>
          <a:xfrm>
            <a:off x="569935" y="5843749"/>
            <a:ext cx="8474218" cy="882730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r>
              <a:rPr lang="en-US" sz="2100" u="sng" dirty="0" smtClean="0"/>
              <a:t>Smart </a:t>
            </a:r>
            <a:r>
              <a:rPr lang="en-US" sz="2100" u="sng" dirty="0"/>
              <a:t>meters</a:t>
            </a:r>
            <a:r>
              <a:rPr lang="en-US" sz="2100" dirty="0"/>
              <a:t> must be tamper resistant to </a:t>
            </a:r>
            <a:r>
              <a:rPr lang="en-US" sz="2100" dirty="0" smtClean="0"/>
              <a:t>prevent prosumers </a:t>
            </a:r>
            <a:r>
              <a:rPr lang="en-US" sz="2100" dirty="0"/>
              <a:t>from </a:t>
            </a:r>
            <a:r>
              <a:rPr lang="en-US" sz="2100" dirty="0" smtClean="0"/>
              <a:t>“stealing electricity” </a:t>
            </a:r>
            <a:r>
              <a:rPr lang="en-US" sz="2100" dirty="0"/>
              <a:t>by tampering </a:t>
            </a:r>
            <a:r>
              <a:rPr lang="en-US" sz="2100" dirty="0" smtClean="0"/>
              <a:t>with their </a:t>
            </a:r>
            <a:r>
              <a:rPr lang="en-US" sz="2100" dirty="0"/>
              <a:t>meters</a:t>
            </a:r>
            <a:endParaRPr lang="en-US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9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/>
              <a:t>PETra</a:t>
            </a:r>
            <a:r>
              <a:rPr lang="en-US" dirty="0"/>
              <a:t> </a:t>
            </a:r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6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477145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Billing is </a:t>
            </a:r>
            <a:r>
              <a:rPr lang="en-US" sz="2400" u="sng" dirty="0" smtClean="0"/>
              <a:t>performed by the tamper proof smart meters </a:t>
            </a:r>
            <a:r>
              <a:rPr lang="en-US" sz="2400" dirty="0" smtClean="0"/>
              <a:t>based on the energy prices set by the DSO</a:t>
            </a:r>
          </a:p>
          <a:p>
            <a:pPr lvl="1"/>
            <a:r>
              <a:rPr lang="en-US" sz="2000" dirty="0" smtClean="0"/>
              <a:t>The energy trades recorded in the blockchain, and </a:t>
            </a:r>
          </a:p>
          <a:p>
            <a:pPr lvl="1"/>
            <a:r>
              <a:rPr lang="en-US" sz="2000" dirty="0" smtClean="0"/>
              <a:t>The energy transfer recorded by the smart meter</a:t>
            </a:r>
          </a:p>
          <a:p>
            <a:r>
              <a:rPr lang="en-US" sz="2400" u="sng" dirty="0" smtClean="0"/>
              <a:t>Regulatory policies are set by the DSO </a:t>
            </a:r>
            <a:r>
              <a:rPr lang="en-US" sz="2400" dirty="0" smtClean="0"/>
              <a:t>and cannot be changed by anyone else</a:t>
            </a:r>
          </a:p>
          <a:p>
            <a:r>
              <a:rPr lang="en-US" sz="2400" dirty="0" smtClean="0"/>
              <a:t>Prosumers </a:t>
            </a:r>
            <a:r>
              <a:rPr lang="en-US" sz="2400" dirty="0"/>
              <a:t>cannot back out of trades unilaterally, and </a:t>
            </a:r>
            <a:r>
              <a:rPr lang="en-US" sz="2400" dirty="0" smtClean="0"/>
              <a:t>they can be </a:t>
            </a:r>
            <a:r>
              <a:rPr lang="en-US" sz="2400" dirty="0"/>
              <a:t>banned by the </a:t>
            </a:r>
            <a:r>
              <a:rPr lang="en-US" sz="2400" dirty="0" smtClean="0"/>
              <a:t>DSO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Assumptions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947" y="1268455"/>
            <a:ext cx="2152650" cy="2124075"/>
          </a:xfrm>
          <a:prstGeom prst="rect">
            <a:avLst/>
          </a:prstGeom>
        </p:spPr>
      </p:pic>
      <p:pic>
        <p:nvPicPr>
          <p:cNvPr id="11" name="Picture 8" descr="Image result for blockch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206" y="3684418"/>
            <a:ext cx="3172784" cy="196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5139664" cy="452596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Only the corresponding </a:t>
            </a:r>
            <a:r>
              <a:rPr lang="en-US" sz="2400" u="sng" dirty="0">
                <a:solidFill>
                  <a:schemeClr val="tx1"/>
                </a:solidFill>
              </a:rPr>
              <a:t>smart meter </a:t>
            </a:r>
            <a:r>
              <a:rPr lang="en-US" sz="2400" dirty="0">
                <a:solidFill>
                  <a:schemeClr val="tx1"/>
                </a:solidFill>
              </a:rPr>
              <a:t>and the </a:t>
            </a:r>
            <a:r>
              <a:rPr lang="en-US" sz="2400" u="sng" dirty="0">
                <a:solidFill>
                  <a:schemeClr val="tx1"/>
                </a:solidFill>
              </a:rPr>
              <a:t>DSO may gain information </a:t>
            </a:r>
            <a:r>
              <a:rPr lang="en-US" sz="2400" dirty="0">
                <a:solidFill>
                  <a:schemeClr val="tx1"/>
                </a:solidFill>
              </a:rPr>
              <a:t>regarding </a:t>
            </a:r>
            <a:r>
              <a:rPr lang="en-US" sz="2400" u="sng" dirty="0">
                <a:solidFill>
                  <a:schemeClr val="tx1"/>
                </a:solidFill>
              </a:rPr>
              <a:t>the amount of energy produced, consumed, bought, or sold by a </a:t>
            </a:r>
            <a:r>
              <a:rPr lang="en-US" sz="2400" u="sng" dirty="0" smtClean="0">
                <a:solidFill>
                  <a:schemeClr val="tx1"/>
                </a:solidFill>
              </a:rPr>
              <a:t>prosumer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Only the prosumer may know which bids and asks it has posted, and </a:t>
            </a:r>
            <a:r>
              <a:rPr lang="en-US" sz="2400" u="sng" dirty="0">
                <a:solidFill>
                  <a:schemeClr val="tx1"/>
                </a:solidFill>
              </a:rPr>
              <a:t>no one </a:t>
            </a:r>
            <a:r>
              <a:rPr lang="en-US" sz="2400" u="sng" dirty="0" smtClean="0">
                <a:solidFill>
                  <a:schemeClr val="tx1"/>
                </a:solidFill>
              </a:rPr>
              <a:t>else can </a:t>
            </a:r>
            <a:r>
              <a:rPr lang="en-US" sz="2400" u="sng" dirty="0">
                <a:solidFill>
                  <a:schemeClr val="tx1"/>
                </a:solidFill>
              </a:rPr>
              <a:t>know who traded energy with whom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Guarantees</a:t>
            </a:r>
            <a:endParaRPr lang="en-US" dirty="0"/>
          </a:p>
        </p:txBody>
      </p:sp>
      <p:pic>
        <p:nvPicPr>
          <p:cNvPr id="1032" name="Picture 8" descr="Image result for block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206" y="3684418"/>
            <a:ext cx="3172784" cy="196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947" y="1268455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78" y="1827346"/>
            <a:ext cx="49739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centralized to </a:t>
            </a:r>
            <a:r>
              <a:rPr lang="en-US" dirty="0" smtClean="0"/>
              <a:t>decentralized and </a:t>
            </a:r>
            <a:r>
              <a:rPr lang="en-US" dirty="0"/>
              <a:t>distributed energy systems</a:t>
            </a:r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Electrical Energy Networks are Changing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67953" y="3632344"/>
            <a:ext cx="26014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Changing Generation Mix</a:t>
            </a:r>
            <a:endParaRPr lang="en-US" dirty="0"/>
          </a:p>
        </p:txBody>
      </p:sp>
      <p:pic>
        <p:nvPicPr>
          <p:cNvPr id="6146" name="Picture 2" descr="http://www.df-sa.es/wp-content/uploads/2013/03/photovoltaic-solar-cells-1280x7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82" y="3870797"/>
            <a:ext cx="3059031" cy="17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blogs.discovermagazine.com/d-brief/files/2013/04/nuclear-power-pla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82" y="1213026"/>
            <a:ext cx="2987855" cy="199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37325" y="3632344"/>
            <a:ext cx="19283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Transactive Energy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7953" y="4164552"/>
            <a:ext cx="13236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Electric Cars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35949" y="4164552"/>
            <a:ext cx="17604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Decentralization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0795" y="4154400"/>
            <a:ext cx="7248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DER-s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7953" y="4696760"/>
            <a:ext cx="46977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Increasing Complexity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8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04" y="1063542"/>
            <a:ext cx="8613156" cy="5129531"/>
          </a:xfrm>
        </p:spPr>
        <p:txBody>
          <a:bodyPr>
            <a:normAutofit/>
          </a:bodyPr>
          <a:lstStyle/>
          <a:p>
            <a:r>
              <a:rPr lang="en-US" sz="1800" dirty="0"/>
              <a:t>Energy is traded as quantized assets during fixed time </a:t>
            </a:r>
            <a:r>
              <a:rPr lang="en-US" sz="1800" dirty="0" smtClean="0"/>
              <a:t>intervals</a:t>
            </a:r>
            <a:r>
              <a:rPr lang="en-US" sz="1800" dirty="0"/>
              <a:t>:</a:t>
            </a:r>
            <a:endParaRPr lang="en-US" sz="1800" dirty="0" smtClean="0"/>
          </a:p>
          <a:p>
            <a:pPr lvl="1"/>
            <a:r>
              <a:rPr lang="en-US" sz="1800" b="1" dirty="0" smtClean="0"/>
              <a:t>power</a:t>
            </a:r>
            <a:r>
              <a:rPr lang="en-US" sz="1800" dirty="0"/>
              <a:t>: non-negative amount of power to be </a:t>
            </a:r>
            <a:r>
              <a:rPr lang="en-US" sz="1800" dirty="0" smtClean="0"/>
              <a:t>produced/consumed </a:t>
            </a:r>
            <a:r>
              <a:rPr lang="en-US" sz="1800" dirty="0"/>
              <a:t>(</a:t>
            </a:r>
            <a:r>
              <a:rPr lang="en-US" sz="1800" dirty="0" smtClean="0"/>
              <a:t>for example</a:t>
            </a:r>
            <a:r>
              <a:rPr lang="en-US" sz="1800" dirty="0"/>
              <a:t>, measured in watts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r>
              <a:rPr lang="en-US" sz="1800" b="1" dirty="0" smtClean="0"/>
              <a:t>start</a:t>
            </a:r>
            <a:r>
              <a:rPr lang="en-US" sz="1800" dirty="0"/>
              <a:t>: first time interval in which energy is to be </a:t>
            </a:r>
            <a:r>
              <a:rPr lang="en-US" sz="1800" dirty="0" smtClean="0"/>
              <a:t>produced/consumed</a:t>
            </a:r>
            <a:endParaRPr lang="en-US" sz="1800" dirty="0"/>
          </a:p>
          <a:p>
            <a:pPr lvl="1"/>
            <a:r>
              <a:rPr lang="en-US" sz="1800" b="1" dirty="0" smtClean="0"/>
              <a:t>end</a:t>
            </a:r>
            <a:r>
              <a:rPr lang="en-US" sz="1800" dirty="0"/>
              <a:t>: last time interval in which energy is to be </a:t>
            </a:r>
            <a:r>
              <a:rPr lang="en-US" sz="1800" dirty="0" smtClean="0"/>
              <a:t>produced/consumed</a:t>
            </a:r>
          </a:p>
          <a:p>
            <a:pPr lvl="1"/>
            <a:endParaRPr lang="en-US" sz="1800" dirty="0" smtClean="0"/>
          </a:p>
          <a:p>
            <a:r>
              <a:rPr lang="en-US" sz="1800" dirty="0" smtClean="0"/>
              <a:t>A prosumer/consumer must withdraw assets from its smart meter before engaging in trading</a:t>
            </a:r>
          </a:p>
          <a:p>
            <a:pPr lvl="1"/>
            <a:r>
              <a:rPr lang="en-US" sz="1800" dirty="0" smtClean="0"/>
              <a:t>selling energy </a:t>
            </a:r>
            <a:r>
              <a:rPr lang="is-IS" sz="1800" dirty="0"/>
              <a:t>→</a:t>
            </a:r>
            <a:r>
              <a:rPr lang="en-US" sz="1800" dirty="0" smtClean="0"/>
              <a:t> production </a:t>
            </a:r>
            <a:r>
              <a:rPr lang="en-US" sz="1800" dirty="0"/>
              <a:t>asset</a:t>
            </a:r>
          </a:p>
          <a:p>
            <a:pPr lvl="1"/>
            <a:r>
              <a:rPr lang="en-US" sz="1800" dirty="0" smtClean="0"/>
              <a:t>buying energy </a:t>
            </a:r>
            <a:r>
              <a:rPr lang="is-IS" sz="1800" dirty="0"/>
              <a:t>→</a:t>
            </a:r>
            <a:r>
              <a:rPr lang="en-US" sz="1800" dirty="0" smtClean="0"/>
              <a:t> consumption asset</a:t>
            </a:r>
          </a:p>
          <a:p>
            <a:pPr lvl="1"/>
            <a:endParaRPr lang="en-US" sz="1800" dirty="0" smtClean="0"/>
          </a:p>
          <a:p>
            <a:r>
              <a:rPr lang="en-US" sz="1800" dirty="0"/>
              <a:t>Other assets are financial, which are exchanged after settlement of a trade</a:t>
            </a:r>
          </a:p>
          <a:p>
            <a:endParaRPr lang="en-US" sz="2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Energy Assets: </a:t>
            </a:r>
            <a:r>
              <a:rPr lang="en-US" sz="3600" dirty="0" err="1" smtClean="0"/>
              <a:t>PETra</a:t>
            </a:r>
            <a:r>
              <a:rPr lang="en-US" sz="3600" dirty="0" smtClean="0"/>
              <a:t> Key </a:t>
            </a:r>
            <a:r>
              <a:rPr lang="en-US" sz="3600" dirty="0"/>
              <a:t>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7" b="-2"/>
          <a:stretch/>
        </p:blipFill>
        <p:spPr>
          <a:xfrm>
            <a:off x="0" y="2669557"/>
            <a:ext cx="9144000" cy="40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7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04" y="1063542"/>
            <a:ext cx="8613156" cy="5129531"/>
          </a:xfrm>
        </p:spPr>
        <p:txBody>
          <a:bodyPr>
            <a:normAutofit/>
          </a:bodyPr>
          <a:lstStyle/>
          <a:p>
            <a:r>
              <a:rPr lang="en-US" sz="1800" dirty="0"/>
              <a:t>A prosumer/consumer must withdraw assets from its smart meter before engaging in trading</a:t>
            </a:r>
          </a:p>
          <a:p>
            <a:pPr lvl="1"/>
            <a:r>
              <a:rPr lang="en-US" sz="1800" dirty="0"/>
              <a:t>selling energy </a:t>
            </a:r>
            <a:r>
              <a:rPr lang="is-IS" sz="1800" dirty="0"/>
              <a:t>→</a:t>
            </a:r>
            <a:r>
              <a:rPr lang="en-US" sz="1800" dirty="0"/>
              <a:t> production asset</a:t>
            </a:r>
          </a:p>
          <a:p>
            <a:pPr lvl="1"/>
            <a:r>
              <a:rPr lang="en-US" sz="1800" dirty="0"/>
              <a:t>buying energy </a:t>
            </a:r>
            <a:r>
              <a:rPr lang="is-IS" sz="1800" dirty="0"/>
              <a:t>→</a:t>
            </a:r>
            <a:r>
              <a:rPr lang="en-US" sz="1800" dirty="0"/>
              <a:t> consumption asset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Energy Assets: </a:t>
            </a:r>
            <a:r>
              <a:rPr lang="en-US" sz="3600" dirty="0" err="1" smtClean="0"/>
              <a:t>PETra</a:t>
            </a:r>
            <a:r>
              <a:rPr lang="en-US" sz="3600" dirty="0" smtClean="0"/>
              <a:t> Key </a:t>
            </a:r>
            <a:r>
              <a:rPr lang="en-US" sz="3600" dirty="0"/>
              <a:t>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7" b="-2"/>
          <a:stretch/>
        </p:blipFill>
        <p:spPr>
          <a:xfrm>
            <a:off x="0" y="2669557"/>
            <a:ext cx="9144000" cy="40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6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04" y="1063542"/>
            <a:ext cx="8613156" cy="5129531"/>
          </a:xfrm>
        </p:spPr>
        <p:txBody>
          <a:bodyPr>
            <a:normAutofit/>
          </a:bodyPr>
          <a:lstStyle/>
          <a:p>
            <a:r>
              <a:rPr lang="en-US" sz="1600" dirty="0"/>
              <a:t>All transactions are recorded in the distributed ledger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auditable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immutable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Energy Assets: </a:t>
            </a:r>
            <a:r>
              <a:rPr lang="en-US" sz="3600" dirty="0" err="1" smtClean="0"/>
              <a:t>PETra</a:t>
            </a:r>
            <a:r>
              <a:rPr lang="en-US" sz="3600" dirty="0" smtClean="0"/>
              <a:t> Key </a:t>
            </a:r>
            <a:r>
              <a:rPr lang="en-US" sz="3600" dirty="0"/>
              <a:t>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7" b="-2"/>
          <a:stretch/>
        </p:blipFill>
        <p:spPr>
          <a:xfrm>
            <a:off x="0" y="2669557"/>
            <a:ext cx="9144000" cy="4031967"/>
          </a:xfrm>
          <a:prstGeom prst="rect">
            <a:avLst/>
          </a:prstGeom>
        </p:spPr>
      </p:pic>
      <p:pic>
        <p:nvPicPr>
          <p:cNvPr id="5" name="Picture 8" descr="Image result for blockch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85" y="1090085"/>
            <a:ext cx="2546818" cy="157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26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04" y="1063542"/>
            <a:ext cx="5876093" cy="5129531"/>
          </a:xfrm>
        </p:spPr>
        <p:txBody>
          <a:bodyPr>
            <a:normAutofit/>
          </a:bodyPr>
          <a:lstStyle/>
          <a:p>
            <a:r>
              <a:rPr lang="en-US" sz="1800" dirty="0"/>
              <a:t>Transactions on Bitcoin and similar </a:t>
            </a:r>
            <a:r>
              <a:rPr lang="en-US" sz="1800" dirty="0" err="1"/>
              <a:t>blockchains</a:t>
            </a:r>
            <a:r>
              <a:rPr lang="en-US" sz="1800" dirty="0"/>
              <a:t> provide pseudo-anonymity</a:t>
            </a:r>
          </a:p>
          <a:p>
            <a:pPr lvl="1"/>
            <a:r>
              <a:rPr lang="en-US" sz="1800" dirty="0"/>
              <a:t>each transaction is associated with the public addresses of the sender and receiver, which enables tracking trades</a:t>
            </a:r>
          </a:p>
          <a:p>
            <a:pPr lvl="1"/>
            <a:r>
              <a:rPr lang="en-US" sz="1800" dirty="0"/>
              <a:t>anonymous addresses may be created</a:t>
            </a:r>
          </a:p>
          <a:p>
            <a:pPr lvl="1"/>
            <a:r>
              <a:rPr lang="en-US" sz="1800" dirty="0"/>
              <a:t>however, these addresses can be easily linked to the prosumers’ public addresses as soon as they transfer assets to them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Privacy Problem</a:t>
            </a:r>
          </a:p>
        </p:txBody>
      </p:sp>
      <p:pic>
        <p:nvPicPr>
          <p:cNvPr id="5" name="Picture 8" descr="Image result for blockch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85" y="1090085"/>
            <a:ext cx="2546818" cy="157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615" y="3742449"/>
            <a:ext cx="3421784" cy="21551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428053">
            <a:off x="6448918" y="4505534"/>
            <a:ext cx="55916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Block</a:t>
            </a:r>
          </a:p>
          <a:p>
            <a:r>
              <a:rPr lang="en-US" sz="1050" dirty="0" smtClean="0"/>
              <a:t>chain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4684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1871"/>
            <a:ext cx="4175648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Mixing services such as </a:t>
            </a:r>
            <a:r>
              <a:rPr lang="en-US" sz="1800" dirty="0" err="1"/>
              <a:t>Z</a:t>
            </a:r>
            <a:r>
              <a:rPr lang="en-US" sz="1800" dirty="0" err="1" smtClean="0"/>
              <a:t>erocoin</a:t>
            </a:r>
            <a:r>
              <a:rPr lang="en-US" sz="1800" dirty="0" smtClean="0"/>
              <a:t> and </a:t>
            </a:r>
            <a:r>
              <a:rPr lang="en-US" sz="1800" dirty="0" err="1" smtClean="0"/>
              <a:t>Xim</a:t>
            </a:r>
            <a:r>
              <a:rPr lang="en-US" sz="1800" dirty="0" smtClean="0"/>
              <a:t> use accumulators and Zero Knowledge Proofs to </a:t>
            </a:r>
            <a:r>
              <a:rPr lang="en-US" sz="1800" u="sng" dirty="0"/>
              <a:t>mix </a:t>
            </a:r>
            <a:r>
              <a:rPr lang="en-US" sz="1800" u="sng" dirty="0" smtClean="0"/>
              <a:t>transactions </a:t>
            </a:r>
            <a:r>
              <a:rPr lang="en-US" sz="1800" dirty="0" smtClean="0"/>
              <a:t>from a </a:t>
            </a:r>
            <a:r>
              <a:rPr lang="en-US" sz="1800" u="sng" dirty="0" smtClean="0"/>
              <a:t>number of addresses together</a:t>
            </a:r>
            <a:r>
              <a:rPr lang="en-US" sz="1800" dirty="0" smtClean="0"/>
              <a:t> and then record them on the blockchain.</a:t>
            </a:r>
          </a:p>
          <a:p>
            <a:r>
              <a:rPr lang="en-US" sz="1800" dirty="0" smtClean="0"/>
              <a:t>Due to this, </a:t>
            </a:r>
            <a:r>
              <a:rPr lang="en-US" sz="1800" u="sng" dirty="0" smtClean="0"/>
              <a:t>it is not possible to identify the individual senders and link them to the anonymous addresses </a:t>
            </a:r>
            <a:r>
              <a:rPr lang="en-US" sz="1800" dirty="0" smtClean="0"/>
              <a:t>on the output</a:t>
            </a:r>
          </a:p>
          <a:p>
            <a:r>
              <a:rPr lang="en-US" sz="1800" dirty="0" smtClean="0"/>
              <a:t>In </a:t>
            </a:r>
            <a:r>
              <a:rPr lang="en-US" sz="1800" dirty="0" err="1" smtClean="0"/>
              <a:t>PETra</a:t>
            </a:r>
            <a:r>
              <a:rPr lang="en-US" sz="1800" dirty="0" smtClean="0"/>
              <a:t>, we build on such a mixing service and use it to provide anonymity for trading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Solution: Mixing Services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06" y="1958008"/>
            <a:ext cx="578678" cy="57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05" y="1945346"/>
            <a:ext cx="578678" cy="57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704" y="1958008"/>
            <a:ext cx="578678" cy="578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1301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prosumer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86754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prosumer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11969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prosumer 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83" y="2954133"/>
            <a:ext cx="1021522" cy="10215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23058" y="3387311"/>
            <a:ext cx="151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mixing service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2"/>
            <a:endCxn id="8" idx="0"/>
          </p:cNvCxnSpPr>
          <p:nvPr/>
        </p:nvCxnSpPr>
        <p:spPr>
          <a:xfrm>
            <a:off x="5700645" y="2536686"/>
            <a:ext cx="121919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>
            <a:off x="6919844" y="2524024"/>
            <a:ext cx="0" cy="430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 flipH="1">
            <a:off x="6919844" y="2536686"/>
            <a:ext cx="121919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68502" y="4893708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dirty="0" smtClean="0"/>
              <a:t>address 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413113" y="4338048"/>
            <a:ext cx="578678" cy="578678"/>
            <a:chOff x="5466121" y="4377804"/>
            <a:chExt cx="578678" cy="57867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30505" y="4355376"/>
            <a:ext cx="578678" cy="578678"/>
            <a:chOff x="5466121" y="4377804"/>
            <a:chExt cx="578678" cy="57867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849704" y="4340745"/>
            <a:ext cx="578678" cy="578678"/>
            <a:chOff x="5466121" y="4377804"/>
            <a:chExt cx="578678" cy="57867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310244" y="4893708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smtClean="0"/>
              <a:t>address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646462" y="4916726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dirty="0" smtClean="0"/>
              <a:t>address 3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8" idx="2"/>
          </p:cNvCxnSpPr>
          <p:nvPr/>
        </p:nvCxnSpPr>
        <p:spPr>
          <a:xfrm flipH="1">
            <a:off x="5702452" y="3975655"/>
            <a:ext cx="1217392" cy="33588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2"/>
            <a:endCxn id="25" idx="0"/>
          </p:cNvCxnSpPr>
          <p:nvPr/>
        </p:nvCxnSpPr>
        <p:spPr>
          <a:xfrm>
            <a:off x="6919844" y="3975655"/>
            <a:ext cx="663" cy="39704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</p:cNvCxnSpPr>
          <p:nvPr/>
        </p:nvCxnSpPr>
        <p:spPr>
          <a:xfrm>
            <a:off x="6919844" y="3975655"/>
            <a:ext cx="1219862" cy="3559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27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9893" y="1208972"/>
            <a:ext cx="8864213" cy="1674293"/>
            <a:chOff x="60113" y="1381890"/>
            <a:chExt cx="8864213" cy="16742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173" b="35147"/>
            <a:stretch/>
          </p:blipFill>
          <p:spPr>
            <a:xfrm>
              <a:off x="60113" y="1381890"/>
              <a:ext cx="8864213" cy="154650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88436" y="2927308"/>
              <a:ext cx="638238" cy="1288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Full Trading Workflow (from Seller’s perspective)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90244" y="3458122"/>
            <a:ext cx="835609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Simplified overview of the flow of assets from the perspective of a prosumer who sells energy.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Note that to prevent de-anonymization, </a:t>
            </a:r>
            <a:r>
              <a:rPr lang="en-US" sz="1400" u="sng" dirty="0">
                <a:latin typeface="Verdana" charset="0"/>
                <a:ea typeface="Verdana" charset="0"/>
                <a:cs typeface="Verdana" charset="0"/>
              </a:rPr>
              <a:t>a prosumer should use multiple addresses and multiple rounds of mixing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, which we have omitted from the figure for clarity of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presentation.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DSO </a:t>
            </a:r>
            <a:r>
              <a:rPr lang="en-US" sz="1400" u="sng" dirty="0">
                <a:latin typeface="Verdana" charset="0"/>
                <a:ea typeface="Verdana" charset="0"/>
                <a:cs typeface="Verdana" charset="0"/>
              </a:rPr>
              <a:t>regulates </a:t>
            </a:r>
            <a:r>
              <a:rPr lang="en-US" sz="1400" u="sng" dirty="0" smtClean="0">
                <a:latin typeface="Verdana" charset="0"/>
                <a:ea typeface="Verdana" charset="0"/>
                <a:cs typeface="Verdana" charset="0"/>
              </a:rPr>
              <a:t>using pricing </a:t>
            </a:r>
            <a:r>
              <a:rPr lang="en-US" sz="1400" u="sng" dirty="0">
                <a:latin typeface="Verdana" charset="0"/>
                <a:ea typeface="Verdana" charset="0"/>
                <a:cs typeface="Verdana" charset="0"/>
              </a:rPr>
              <a:t>and </a:t>
            </a:r>
            <a:r>
              <a:rPr lang="en-US" sz="1400" u="sng" dirty="0" smtClean="0">
                <a:latin typeface="Verdana" charset="0"/>
                <a:ea typeface="Verdana" charset="0"/>
                <a:cs typeface="Verdana" charset="0"/>
              </a:rPr>
              <a:t>limiting asset withdrawals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(using smart meters)</a:t>
            </a:r>
            <a:endParaRPr lang="en-US" sz="14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Tracking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anonymous energy assets enables </a:t>
            </a:r>
            <a:r>
              <a:rPr lang="en-US" sz="1400" u="sng" dirty="0">
                <a:latin typeface="Verdana" charset="0"/>
                <a:ea typeface="Verdana" charset="0"/>
                <a:cs typeface="Verdana" charset="0"/>
              </a:rPr>
              <a:t>enforcing </a:t>
            </a:r>
            <a:r>
              <a:rPr lang="en-US" sz="1400" u="sng" dirty="0" smtClean="0">
                <a:latin typeface="Verdana" charset="0"/>
                <a:ea typeface="Verdana" charset="0"/>
                <a:cs typeface="Verdana" charset="0"/>
              </a:rPr>
              <a:t>safety </a:t>
            </a:r>
            <a:r>
              <a:rPr lang="en-US" sz="1400" u="sng" dirty="0">
                <a:latin typeface="Verdana" charset="0"/>
                <a:ea typeface="Verdana" charset="0"/>
                <a:cs typeface="Verdana" charset="0"/>
              </a:rPr>
              <a:t>requirements </a:t>
            </a:r>
            <a:r>
              <a:rPr lang="en-US" sz="1400" u="sng" dirty="0" smtClean="0">
                <a:latin typeface="Verdana" charset="0"/>
                <a:ea typeface="Verdana" charset="0"/>
                <a:cs typeface="Verdana" charset="0"/>
              </a:rPr>
              <a:t>(max capacities)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without violating prosumer 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26082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45" y="1152287"/>
            <a:ext cx="3065388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We used real-world energy production / consumption data from a German </a:t>
            </a:r>
            <a:r>
              <a:rPr lang="en-US" sz="1800" dirty="0" err="1" smtClean="0"/>
              <a:t>microgrid</a:t>
            </a:r>
            <a:r>
              <a:rPr lang="en-US" sz="1800" dirty="0" smtClean="0"/>
              <a:t> provided by Siemens, CT</a:t>
            </a:r>
            <a:endParaRPr lang="en-US" sz="1800" dirty="0"/>
          </a:p>
          <a:p>
            <a:pPr>
              <a:spcAft>
                <a:spcPts val="600"/>
              </a:spcAft>
            </a:pPr>
            <a:r>
              <a:rPr lang="en-US" sz="1800" dirty="0"/>
              <a:t>We deployed our system on a private Ethereum network 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90% of trades were closed within 23 seconds or less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Evaluation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79" y="938980"/>
            <a:ext cx="5094097" cy="2631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263" y="3588158"/>
            <a:ext cx="4877867" cy="228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" y="4282917"/>
            <a:ext cx="3540700" cy="223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80291" y="1373732"/>
            <a:ext cx="4101947" cy="3272217"/>
          </a:xfrm>
          <a:prstGeom prst="rect">
            <a:avLst/>
          </a:prstGeom>
          <a:ln>
            <a:solidFill>
              <a:srgbClr val="879BAA"/>
            </a:solidFill>
          </a:ln>
        </p:spPr>
        <p:txBody>
          <a:bodyPr vert="horz" wrap="square" lIns="107944" tIns="53972" rIns="53972" bIns="53972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en-US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358775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538163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717550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1747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319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0891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463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None/>
            </a:pPr>
            <a:endParaRPr lang="en-US" sz="600" dirty="0">
              <a:solidFill>
                <a:srgbClr val="000000"/>
              </a:solidFill>
            </a:endParaRPr>
          </a:p>
          <a:p>
            <a:pPr marL="0" lvl="1" indent="0">
              <a:buNone/>
            </a:pPr>
            <a:endParaRPr lang="en-US" sz="1049" dirty="0">
              <a:solidFill>
                <a:srgbClr val="000000"/>
              </a:solidFill>
            </a:endParaRPr>
          </a:p>
          <a:p>
            <a:pPr lvl="1"/>
            <a:endParaRPr lang="en-US" sz="1049" dirty="0">
              <a:solidFill>
                <a:srgbClr val="000000"/>
              </a:solidFill>
            </a:endParaRPr>
          </a:p>
          <a:p>
            <a:pPr marL="0" lvl="1" indent="0">
              <a:buNone/>
            </a:pPr>
            <a:endParaRPr lang="en-US" sz="1049" dirty="0">
              <a:solidFill>
                <a:srgbClr val="000000"/>
              </a:solidFill>
            </a:endParaRPr>
          </a:p>
          <a:p>
            <a:pPr lvl="1"/>
            <a:endParaRPr lang="en-US" sz="1049" dirty="0">
              <a:solidFill>
                <a:srgbClr val="000000"/>
              </a:solidFill>
            </a:endParaRPr>
          </a:p>
          <a:p>
            <a:pPr lvl="1"/>
            <a:endParaRPr lang="en-AU" sz="1049" dirty="0">
              <a:solidFill>
                <a:srgbClr val="000000"/>
              </a:solidFill>
            </a:endParaRPr>
          </a:p>
          <a:p>
            <a:r>
              <a:rPr lang="en-AU" sz="1049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8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470055" y="1083075"/>
            <a:ext cx="4330469" cy="3562873"/>
          </a:xfrm>
          <a:prstGeom prst="homePlate">
            <a:avLst>
              <a:gd name="adj" fmla="val 9126"/>
            </a:avLst>
          </a:prstGeom>
          <a:solidFill>
            <a:srgbClr val="FFFFFF"/>
          </a:solidFill>
          <a:ln w="9525">
            <a:solidFill>
              <a:srgbClr val="879BAA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473" tIns="80968" rIns="269893" bIns="35086"/>
          <a:lstStyle/>
          <a:p>
            <a:pPr marL="0" lvl="1" eaLnBrk="0" hangingPunct="0">
              <a:spcAft>
                <a:spcPct val="0"/>
              </a:spcAft>
            </a:pPr>
            <a:endParaRPr lang="en-AU" sz="1349" dirty="0"/>
          </a:p>
        </p:txBody>
      </p:sp>
      <p:sp>
        <p:nvSpPr>
          <p:cNvPr id="9" name="Wolke 102"/>
          <p:cNvSpPr/>
          <p:nvPr/>
        </p:nvSpPr>
        <p:spPr bwMode="auto">
          <a:xfrm>
            <a:off x="748545" y="1720093"/>
            <a:ext cx="3931746" cy="2840393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53972" tIns="53972" rIns="53972" bIns="53972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434" fontAlgn="base">
              <a:spcBef>
                <a:spcPct val="50000"/>
              </a:spcBef>
              <a:spcAft>
                <a:spcPct val="0"/>
              </a:spcAft>
            </a:pPr>
            <a:endParaRPr lang="en-AU" sz="900" dirty="0">
              <a:solidFill>
                <a:srgbClr val="000000"/>
              </a:solidFill>
              <a:latin typeface="Arial" charset="0"/>
              <a:ea typeface="ヒラギノ角ゴ Pro W3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80290" y="1083074"/>
            <a:ext cx="4101948" cy="290659"/>
          </a:xfrm>
          <a:prstGeom prst="rect">
            <a:avLst/>
          </a:prstGeom>
          <a:solidFill>
            <a:srgbClr val="BECDD7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wrap="square" lIns="107944" tIns="53972" rIns="53972" bIns="53972" anchor="ctr"/>
          <a:lstStyle/>
          <a:p>
            <a:pPr algn="l">
              <a:lnSpc>
                <a:spcPct val="100000"/>
              </a:lnSpc>
            </a:pPr>
            <a:r>
              <a:rPr lang="en-AU" sz="1049" b="1" dirty="0" smtClean="0">
                <a:solidFill>
                  <a:srgbClr val="000000"/>
                </a:solidFill>
              </a:rPr>
              <a:t>Vanderbilt team</a:t>
            </a:r>
            <a:endParaRPr lang="en-AU" sz="1049" b="1" dirty="0">
              <a:solidFill>
                <a:srgbClr val="000000"/>
              </a:solidFill>
            </a:endParaRPr>
          </a:p>
        </p:txBody>
      </p:sp>
      <p:sp>
        <p:nvSpPr>
          <p:cNvPr id="11" name="Textplatzhalter 2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48149" y="1271922"/>
            <a:ext cx="3941134" cy="3272217"/>
          </a:xfrm>
          <a:prstGeom prst="rect">
            <a:avLst/>
          </a:prstGeom>
          <a:ln>
            <a:noFill/>
          </a:ln>
        </p:spPr>
        <p:txBody>
          <a:bodyPr vert="horz" wrap="square" lIns="107944" tIns="53972" rIns="53972" bIns="53972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en-US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358775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538163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717550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1747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319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0891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463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endParaRPr lang="en-AU" sz="1049" dirty="0">
              <a:solidFill>
                <a:srgbClr val="000000"/>
              </a:solidFill>
            </a:endParaRPr>
          </a:p>
        </p:txBody>
      </p:sp>
      <p:sp>
        <p:nvSpPr>
          <p:cNvPr id="12" name="Freeform 5"/>
          <p:cNvSpPr>
            <a:spLocks/>
          </p:cNvSpPr>
          <p:nvPr>
            <p:custDataLst>
              <p:tags r:id="rId5"/>
            </p:custDataLst>
          </p:nvPr>
        </p:nvSpPr>
        <p:spPr bwMode="gray">
          <a:xfrm>
            <a:off x="470055" y="1083074"/>
            <a:ext cx="4058151" cy="290659"/>
          </a:xfrm>
          <a:custGeom>
            <a:avLst/>
            <a:gdLst>
              <a:gd name="T0" fmla="*/ 0 w 2569"/>
              <a:gd name="T1" fmla="*/ 0 h 292"/>
              <a:gd name="T2" fmla="*/ 0 w 2569"/>
              <a:gd name="T3" fmla="*/ 292 h 292"/>
              <a:gd name="T4" fmla="*/ 2569 w 2569"/>
              <a:gd name="T5" fmla="*/ 292 h 292"/>
              <a:gd name="T6" fmla="*/ 2500 w 2569"/>
              <a:gd name="T7" fmla="*/ 0 h 292"/>
              <a:gd name="T8" fmla="*/ 0 w 2569"/>
              <a:gd name="T9" fmla="*/ 0 h 292"/>
              <a:gd name="connsiteX0" fmla="*/ 0 w 2569"/>
              <a:gd name="connsiteY0" fmla="*/ 0 h 292"/>
              <a:gd name="connsiteX1" fmla="*/ 0 w 2569"/>
              <a:gd name="connsiteY1" fmla="*/ 292 h 292"/>
              <a:gd name="connsiteX2" fmla="*/ 2569 w 2569"/>
              <a:gd name="connsiteY2" fmla="*/ 292 h 292"/>
              <a:gd name="connsiteX3" fmla="*/ 2500 w 2569"/>
              <a:gd name="connsiteY3" fmla="*/ 0 h 292"/>
              <a:gd name="connsiteX4" fmla="*/ 0 w 2569"/>
              <a:gd name="connsiteY4" fmla="*/ 0 h 292"/>
              <a:gd name="connsiteX0" fmla="*/ 0 w 2569"/>
              <a:gd name="connsiteY0" fmla="*/ 0 h 292"/>
              <a:gd name="connsiteX1" fmla="*/ 2478 w 2569"/>
              <a:gd name="connsiteY1" fmla="*/ 0 h 292"/>
              <a:gd name="connsiteX2" fmla="*/ 2569 w 2569"/>
              <a:gd name="connsiteY2" fmla="*/ 292 h 292"/>
              <a:gd name="connsiteX3" fmla="*/ 2500 w 2569"/>
              <a:gd name="connsiteY3" fmla="*/ 0 h 292"/>
              <a:gd name="connsiteX4" fmla="*/ 0 w 2569"/>
              <a:gd name="connsiteY4" fmla="*/ 0 h 292"/>
              <a:gd name="connsiteX0" fmla="*/ 0 w 2553"/>
              <a:gd name="connsiteY0" fmla="*/ 0 h 292"/>
              <a:gd name="connsiteX1" fmla="*/ 2478 w 2553"/>
              <a:gd name="connsiteY1" fmla="*/ 0 h 292"/>
              <a:gd name="connsiteX2" fmla="*/ 2553 w 2553"/>
              <a:gd name="connsiteY2" fmla="*/ 292 h 292"/>
              <a:gd name="connsiteX3" fmla="*/ 2500 w 2553"/>
              <a:gd name="connsiteY3" fmla="*/ 0 h 292"/>
              <a:gd name="connsiteX4" fmla="*/ 0 w 2553"/>
              <a:gd name="connsiteY4" fmla="*/ 0 h 292"/>
              <a:gd name="connsiteX0" fmla="*/ 0 w 2553"/>
              <a:gd name="connsiteY0" fmla="*/ 0 h 292"/>
              <a:gd name="connsiteX1" fmla="*/ 2478 w 2553"/>
              <a:gd name="connsiteY1" fmla="*/ 0 h 292"/>
              <a:gd name="connsiteX2" fmla="*/ 2553 w 2553"/>
              <a:gd name="connsiteY2" fmla="*/ 292 h 292"/>
              <a:gd name="connsiteX3" fmla="*/ 0 w 2553"/>
              <a:gd name="connsiteY3" fmla="*/ 292 h 292"/>
              <a:gd name="connsiteX4" fmla="*/ 0 w 2553"/>
              <a:gd name="connsiteY4" fmla="*/ 0 h 292"/>
              <a:gd name="connsiteX0" fmla="*/ 0 w 2553"/>
              <a:gd name="connsiteY0" fmla="*/ 0 h 292"/>
              <a:gd name="connsiteX1" fmla="*/ 2478 w 2553"/>
              <a:gd name="connsiteY1" fmla="*/ 0 h 292"/>
              <a:gd name="connsiteX2" fmla="*/ 2553 w 2553"/>
              <a:gd name="connsiteY2" fmla="*/ 292 h 292"/>
              <a:gd name="connsiteX3" fmla="*/ 0 w 2553"/>
              <a:gd name="connsiteY3" fmla="*/ 292 h 292"/>
              <a:gd name="connsiteX4" fmla="*/ 0 w 2553"/>
              <a:gd name="connsiteY4" fmla="*/ 0 h 292"/>
              <a:gd name="connsiteX0" fmla="*/ 0 w 2553"/>
              <a:gd name="connsiteY0" fmla="*/ 0 h 292"/>
              <a:gd name="connsiteX1" fmla="*/ 2478 w 2553"/>
              <a:gd name="connsiteY1" fmla="*/ 0 h 292"/>
              <a:gd name="connsiteX2" fmla="*/ 2553 w 2553"/>
              <a:gd name="connsiteY2" fmla="*/ 292 h 292"/>
              <a:gd name="connsiteX3" fmla="*/ 0 w 2553"/>
              <a:gd name="connsiteY3" fmla="*/ 292 h 292"/>
              <a:gd name="connsiteX4" fmla="*/ 0 w 2553"/>
              <a:gd name="connsiteY4" fmla="*/ 0 h 292"/>
              <a:gd name="connsiteX0" fmla="*/ 0 w 2553"/>
              <a:gd name="connsiteY0" fmla="*/ 0 h 292"/>
              <a:gd name="connsiteX1" fmla="*/ 2478 w 2553"/>
              <a:gd name="connsiteY1" fmla="*/ 0 h 292"/>
              <a:gd name="connsiteX2" fmla="*/ 2553 w 2553"/>
              <a:gd name="connsiteY2" fmla="*/ 292 h 292"/>
              <a:gd name="connsiteX3" fmla="*/ 0 w 2553"/>
              <a:gd name="connsiteY3" fmla="*/ 292 h 292"/>
              <a:gd name="connsiteX4" fmla="*/ 0 w 2553"/>
              <a:gd name="connsiteY4" fmla="*/ 0 h 292"/>
              <a:gd name="connsiteX0" fmla="*/ 0 w 2533"/>
              <a:gd name="connsiteY0" fmla="*/ 0 h 292"/>
              <a:gd name="connsiteX1" fmla="*/ 2478 w 2533"/>
              <a:gd name="connsiteY1" fmla="*/ 0 h 292"/>
              <a:gd name="connsiteX2" fmla="*/ 2533 w 2533"/>
              <a:gd name="connsiteY2" fmla="*/ 292 h 292"/>
              <a:gd name="connsiteX3" fmla="*/ 0 w 2533"/>
              <a:gd name="connsiteY3" fmla="*/ 292 h 292"/>
              <a:gd name="connsiteX4" fmla="*/ 0 w 2533"/>
              <a:gd name="connsiteY4" fmla="*/ 0 h 292"/>
              <a:gd name="connsiteX0" fmla="*/ 0 w 2533"/>
              <a:gd name="connsiteY0" fmla="*/ 0 h 292"/>
              <a:gd name="connsiteX1" fmla="*/ 2478 w 2533"/>
              <a:gd name="connsiteY1" fmla="*/ 0 h 292"/>
              <a:gd name="connsiteX2" fmla="*/ 2533 w 2533"/>
              <a:gd name="connsiteY2" fmla="*/ 292 h 292"/>
              <a:gd name="connsiteX3" fmla="*/ 0 w 2533"/>
              <a:gd name="connsiteY3" fmla="*/ 292 h 292"/>
              <a:gd name="connsiteX4" fmla="*/ 0 w 2533"/>
              <a:gd name="connsiteY4" fmla="*/ 0 h 292"/>
              <a:gd name="connsiteX0" fmla="*/ 0 w 2533"/>
              <a:gd name="connsiteY0" fmla="*/ 0 h 292"/>
              <a:gd name="connsiteX1" fmla="*/ 2478 w 2533"/>
              <a:gd name="connsiteY1" fmla="*/ 0 h 292"/>
              <a:gd name="connsiteX2" fmla="*/ 2533 w 2533"/>
              <a:gd name="connsiteY2" fmla="*/ 292 h 292"/>
              <a:gd name="connsiteX3" fmla="*/ 0 w 2533"/>
              <a:gd name="connsiteY3" fmla="*/ 292 h 292"/>
              <a:gd name="connsiteX4" fmla="*/ 0 w 2533"/>
              <a:gd name="connsiteY4" fmla="*/ 0 h 292"/>
              <a:gd name="connsiteX0" fmla="*/ 0 w 2533"/>
              <a:gd name="connsiteY0" fmla="*/ 0 h 292"/>
              <a:gd name="connsiteX1" fmla="*/ 2478 w 2533"/>
              <a:gd name="connsiteY1" fmla="*/ 0 h 292"/>
              <a:gd name="connsiteX2" fmla="*/ 2533 w 2533"/>
              <a:gd name="connsiteY2" fmla="*/ 292 h 292"/>
              <a:gd name="connsiteX3" fmla="*/ 0 w 2533"/>
              <a:gd name="connsiteY3" fmla="*/ 292 h 292"/>
              <a:gd name="connsiteX4" fmla="*/ 0 w 2533"/>
              <a:gd name="connsiteY4" fmla="*/ 0 h 292"/>
              <a:gd name="connsiteX0" fmla="*/ 0 w 2533"/>
              <a:gd name="connsiteY0" fmla="*/ 0 h 292"/>
              <a:gd name="connsiteX1" fmla="*/ 2491 w 2533"/>
              <a:gd name="connsiteY1" fmla="*/ 0 h 292"/>
              <a:gd name="connsiteX2" fmla="*/ 2533 w 2533"/>
              <a:gd name="connsiteY2" fmla="*/ 292 h 292"/>
              <a:gd name="connsiteX3" fmla="*/ 0 w 2533"/>
              <a:gd name="connsiteY3" fmla="*/ 292 h 292"/>
              <a:gd name="connsiteX4" fmla="*/ 0 w 2533"/>
              <a:gd name="connsiteY4" fmla="*/ 0 h 292"/>
              <a:gd name="connsiteX0" fmla="*/ 0 w 2532"/>
              <a:gd name="connsiteY0" fmla="*/ 0 h 292"/>
              <a:gd name="connsiteX1" fmla="*/ 2491 w 2532"/>
              <a:gd name="connsiteY1" fmla="*/ 0 h 292"/>
              <a:gd name="connsiteX2" fmla="*/ 2532 w 2532"/>
              <a:gd name="connsiteY2" fmla="*/ 292 h 292"/>
              <a:gd name="connsiteX3" fmla="*/ 0 w 2532"/>
              <a:gd name="connsiteY3" fmla="*/ 292 h 292"/>
              <a:gd name="connsiteX4" fmla="*/ 0 w 2532"/>
              <a:gd name="connsiteY4" fmla="*/ 0 h 292"/>
              <a:gd name="connsiteX0" fmla="*/ 0 w 2532"/>
              <a:gd name="connsiteY0" fmla="*/ 0 h 292"/>
              <a:gd name="connsiteX1" fmla="*/ 2491 w 2532"/>
              <a:gd name="connsiteY1" fmla="*/ 0 h 292"/>
              <a:gd name="connsiteX2" fmla="*/ 2532 w 2532"/>
              <a:gd name="connsiteY2" fmla="*/ 292 h 292"/>
              <a:gd name="connsiteX3" fmla="*/ 0 w 2532"/>
              <a:gd name="connsiteY3" fmla="*/ 292 h 292"/>
              <a:gd name="connsiteX4" fmla="*/ 0 w 2532"/>
              <a:gd name="connsiteY4" fmla="*/ 0 h 292"/>
              <a:gd name="connsiteX0" fmla="*/ 0 w 2532"/>
              <a:gd name="connsiteY0" fmla="*/ 0 h 292"/>
              <a:gd name="connsiteX1" fmla="*/ 2491 w 2532"/>
              <a:gd name="connsiteY1" fmla="*/ 0 h 292"/>
              <a:gd name="connsiteX2" fmla="*/ 2532 w 2532"/>
              <a:gd name="connsiteY2" fmla="*/ 292 h 292"/>
              <a:gd name="connsiteX3" fmla="*/ 0 w 2532"/>
              <a:gd name="connsiteY3" fmla="*/ 292 h 292"/>
              <a:gd name="connsiteX4" fmla="*/ 0 w 2532"/>
              <a:gd name="connsiteY4" fmla="*/ 0 h 292"/>
              <a:gd name="connsiteX0" fmla="*/ 0 w 2532"/>
              <a:gd name="connsiteY0" fmla="*/ 0 h 292"/>
              <a:gd name="connsiteX1" fmla="*/ 2491 w 2532"/>
              <a:gd name="connsiteY1" fmla="*/ 0 h 292"/>
              <a:gd name="connsiteX2" fmla="*/ 2532 w 2532"/>
              <a:gd name="connsiteY2" fmla="*/ 292 h 292"/>
              <a:gd name="connsiteX3" fmla="*/ 0 w 2532"/>
              <a:gd name="connsiteY3" fmla="*/ 292 h 292"/>
              <a:gd name="connsiteX4" fmla="*/ 0 w 2532"/>
              <a:gd name="connsiteY4" fmla="*/ 0 h 292"/>
              <a:gd name="connsiteX0" fmla="*/ 0 w 2536"/>
              <a:gd name="connsiteY0" fmla="*/ 0 h 292"/>
              <a:gd name="connsiteX1" fmla="*/ 2536 w 2536"/>
              <a:gd name="connsiteY1" fmla="*/ 0 h 292"/>
              <a:gd name="connsiteX2" fmla="*/ 2532 w 2536"/>
              <a:gd name="connsiteY2" fmla="*/ 292 h 292"/>
              <a:gd name="connsiteX3" fmla="*/ 0 w 2536"/>
              <a:gd name="connsiteY3" fmla="*/ 292 h 292"/>
              <a:gd name="connsiteX4" fmla="*/ 0 w 2536"/>
              <a:gd name="connsiteY4" fmla="*/ 0 h 292"/>
              <a:gd name="connsiteX0" fmla="*/ 0 w 2569"/>
              <a:gd name="connsiteY0" fmla="*/ 0 h 292"/>
              <a:gd name="connsiteX1" fmla="*/ 2536 w 2569"/>
              <a:gd name="connsiteY1" fmla="*/ 0 h 292"/>
              <a:gd name="connsiteX2" fmla="*/ 2569 w 2569"/>
              <a:gd name="connsiteY2" fmla="*/ 292 h 292"/>
              <a:gd name="connsiteX3" fmla="*/ 0 w 2569"/>
              <a:gd name="connsiteY3" fmla="*/ 292 h 292"/>
              <a:gd name="connsiteX4" fmla="*/ 0 w 2569"/>
              <a:gd name="connsiteY4" fmla="*/ 0 h 292"/>
              <a:gd name="connsiteX0" fmla="*/ 0 w 2569"/>
              <a:gd name="connsiteY0" fmla="*/ 0 h 292"/>
              <a:gd name="connsiteX1" fmla="*/ 2536 w 2569"/>
              <a:gd name="connsiteY1" fmla="*/ 0 h 292"/>
              <a:gd name="connsiteX2" fmla="*/ 2569 w 2569"/>
              <a:gd name="connsiteY2" fmla="*/ 292 h 292"/>
              <a:gd name="connsiteX3" fmla="*/ 0 w 2569"/>
              <a:gd name="connsiteY3" fmla="*/ 292 h 292"/>
              <a:gd name="connsiteX4" fmla="*/ 0 w 2569"/>
              <a:gd name="connsiteY4" fmla="*/ 0 h 292"/>
              <a:gd name="connsiteX0" fmla="*/ 0 w 2569"/>
              <a:gd name="connsiteY0" fmla="*/ 0 h 292"/>
              <a:gd name="connsiteX1" fmla="*/ 2536 w 2569"/>
              <a:gd name="connsiteY1" fmla="*/ 0 h 292"/>
              <a:gd name="connsiteX2" fmla="*/ 2569 w 2569"/>
              <a:gd name="connsiteY2" fmla="*/ 292 h 292"/>
              <a:gd name="connsiteX3" fmla="*/ 0 w 2569"/>
              <a:gd name="connsiteY3" fmla="*/ 292 h 292"/>
              <a:gd name="connsiteX4" fmla="*/ 0 w 2569"/>
              <a:gd name="connsiteY4" fmla="*/ 0 h 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" h="292">
                <a:moveTo>
                  <a:pt x="0" y="0"/>
                </a:moveTo>
                <a:lnTo>
                  <a:pt x="2536" y="0"/>
                </a:lnTo>
                <a:lnTo>
                  <a:pt x="2569" y="292"/>
                </a:lnTo>
                <a:lnTo>
                  <a:pt x="0" y="292"/>
                </a:lnTo>
                <a:lnTo>
                  <a:pt x="0" y="0"/>
                </a:lnTo>
                <a:close/>
              </a:path>
            </a:pathLst>
          </a:custGeom>
          <a:solidFill>
            <a:srgbClr val="BECDD7"/>
          </a:solidFill>
          <a:ln w="9525" cap="flat" cmpd="sng">
            <a:solidFill>
              <a:srgbClr val="879BA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en-AU" sz="1349" b="1" dirty="0"/>
          </a:p>
        </p:txBody>
      </p:sp>
      <p:sp>
        <p:nvSpPr>
          <p:cNvPr id="13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0056" y="1083074"/>
            <a:ext cx="3941134" cy="29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7944" tIns="53972" rIns="53972" bIns="53972" anchor="ctr"/>
          <a:lstStyle/>
          <a:p>
            <a:pPr algn="l">
              <a:lnSpc>
                <a:spcPct val="100000"/>
              </a:lnSpc>
            </a:pPr>
            <a:r>
              <a:rPr lang="en-AU" sz="1049" b="1" dirty="0">
                <a:solidFill>
                  <a:srgbClr val="000000"/>
                </a:solidFill>
              </a:rPr>
              <a:t>P2P Energy Trading in a Microgrid</a:t>
            </a:r>
          </a:p>
        </p:txBody>
      </p:sp>
      <p:sp>
        <p:nvSpPr>
          <p:cNvPr id="14" name="Ellipse 8"/>
          <p:cNvSpPr/>
          <p:nvPr/>
        </p:nvSpPr>
        <p:spPr bwMode="auto">
          <a:xfrm>
            <a:off x="2074247" y="2470177"/>
            <a:ext cx="896271" cy="839756"/>
          </a:xfrm>
          <a:prstGeom prst="ellips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434" fontAlgn="base">
              <a:spcBef>
                <a:spcPct val="50000"/>
              </a:spcBef>
              <a:spcAft>
                <a:spcPct val="0"/>
              </a:spcAft>
            </a:pPr>
            <a:endParaRPr lang="en-AU" sz="1799" dirty="0">
              <a:solidFill>
                <a:srgbClr val="000000"/>
              </a:solidFill>
              <a:latin typeface="Arial" charset="0"/>
              <a:ea typeface="ヒラギノ角ゴ Pro W3" charset="0"/>
            </a:endParaRPr>
          </a:p>
        </p:txBody>
      </p:sp>
      <p:cxnSp>
        <p:nvCxnSpPr>
          <p:cNvPr id="15" name="Gerade Verbindung 10"/>
          <p:cNvCxnSpPr/>
          <p:nvPr/>
        </p:nvCxnSpPr>
        <p:spPr bwMode="auto">
          <a:xfrm>
            <a:off x="663685" y="2867954"/>
            <a:ext cx="1410561" cy="11384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2"/>
          <p:cNvCxnSpPr/>
          <p:nvPr/>
        </p:nvCxnSpPr>
        <p:spPr bwMode="auto">
          <a:xfrm>
            <a:off x="1958419" y="2892833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Gerade Verbindung 16"/>
          <p:cNvCxnSpPr/>
          <p:nvPr/>
        </p:nvCxnSpPr>
        <p:spPr bwMode="auto">
          <a:xfrm flipV="1">
            <a:off x="1366112" y="2879338"/>
            <a:ext cx="0" cy="215912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Gerade Verbindung 19"/>
          <p:cNvCxnSpPr/>
          <p:nvPr/>
        </p:nvCxnSpPr>
        <p:spPr bwMode="auto">
          <a:xfrm flipV="1">
            <a:off x="1609012" y="2652042"/>
            <a:ext cx="0" cy="215912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Gerade Verbindung 20"/>
          <p:cNvCxnSpPr/>
          <p:nvPr/>
        </p:nvCxnSpPr>
        <p:spPr bwMode="auto">
          <a:xfrm flipV="1">
            <a:off x="818511" y="2870415"/>
            <a:ext cx="0" cy="215912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0" name="Gruppieren 25"/>
          <p:cNvGrpSpPr/>
          <p:nvPr/>
        </p:nvGrpSpPr>
        <p:grpSpPr>
          <a:xfrm>
            <a:off x="555730" y="3198879"/>
            <a:ext cx="446039" cy="276174"/>
            <a:chOff x="1012176" y="4371236"/>
            <a:chExt cx="595029" cy="368424"/>
          </a:xfrm>
        </p:grpSpPr>
        <p:sp>
          <p:nvSpPr>
            <p:cNvPr id="21" name="Rechteck 80"/>
            <p:cNvSpPr/>
            <p:nvPr/>
          </p:nvSpPr>
          <p:spPr bwMode="auto">
            <a:xfrm>
              <a:off x="1012176" y="4371236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gray">
            <a:xfrm>
              <a:off x="1165675" y="4426309"/>
              <a:ext cx="288031" cy="258279"/>
            </a:xfrm>
            <a:custGeom>
              <a:avLst/>
              <a:gdLst>
                <a:gd name="T0" fmla="*/ 691 w 1432"/>
                <a:gd name="T1" fmla="*/ 399 h 1034"/>
                <a:gd name="T2" fmla="*/ 463 w 1432"/>
                <a:gd name="T3" fmla="*/ 399 h 1034"/>
                <a:gd name="T4" fmla="*/ 442 w 1432"/>
                <a:gd name="T5" fmla="*/ 506 h 1034"/>
                <a:gd name="T6" fmla="*/ 691 w 1432"/>
                <a:gd name="T7" fmla="*/ 506 h 1034"/>
                <a:gd name="T8" fmla="*/ 691 w 1432"/>
                <a:gd name="T9" fmla="*/ 399 h 1034"/>
                <a:gd name="T10" fmla="*/ 413 w 1432"/>
                <a:gd name="T11" fmla="*/ 399 h 1034"/>
                <a:gd name="T12" fmla="*/ 185 w 1432"/>
                <a:gd name="T13" fmla="*/ 399 h 1034"/>
                <a:gd name="T14" fmla="*/ 150 w 1432"/>
                <a:gd name="T15" fmla="*/ 506 h 1034"/>
                <a:gd name="T16" fmla="*/ 399 w 1432"/>
                <a:gd name="T17" fmla="*/ 506 h 1034"/>
                <a:gd name="T18" fmla="*/ 413 w 1432"/>
                <a:gd name="T19" fmla="*/ 399 h 1034"/>
                <a:gd name="T20" fmla="*/ 691 w 1432"/>
                <a:gd name="T21" fmla="*/ 235 h 1034"/>
                <a:gd name="T22" fmla="*/ 492 w 1432"/>
                <a:gd name="T23" fmla="*/ 235 h 1034"/>
                <a:gd name="T24" fmla="*/ 470 w 1432"/>
                <a:gd name="T25" fmla="*/ 349 h 1034"/>
                <a:gd name="T26" fmla="*/ 691 w 1432"/>
                <a:gd name="T27" fmla="*/ 349 h 1034"/>
                <a:gd name="T28" fmla="*/ 691 w 1432"/>
                <a:gd name="T29" fmla="*/ 235 h 1034"/>
                <a:gd name="T30" fmla="*/ 442 w 1432"/>
                <a:gd name="T31" fmla="*/ 235 h 1034"/>
                <a:gd name="T32" fmla="*/ 249 w 1432"/>
                <a:gd name="T33" fmla="*/ 235 h 1034"/>
                <a:gd name="T34" fmla="*/ 207 w 1432"/>
                <a:gd name="T35" fmla="*/ 349 h 1034"/>
                <a:gd name="T36" fmla="*/ 427 w 1432"/>
                <a:gd name="T37" fmla="*/ 349 h 1034"/>
                <a:gd name="T38" fmla="*/ 442 w 1432"/>
                <a:gd name="T39" fmla="*/ 235 h 1034"/>
                <a:gd name="T40" fmla="*/ 734 w 1432"/>
                <a:gd name="T41" fmla="*/ 399 h 1034"/>
                <a:gd name="T42" fmla="*/ 969 w 1432"/>
                <a:gd name="T43" fmla="*/ 399 h 1034"/>
                <a:gd name="T44" fmla="*/ 983 w 1432"/>
                <a:gd name="T45" fmla="*/ 506 h 1034"/>
                <a:gd name="T46" fmla="*/ 734 w 1432"/>
                <a:gd name="T47" fmla="*/ 506 h 1034"/>
                <a:gd name="T48" fmla="*/ 734 w 1432"/>
                <a:gd name="T49" fmla="*/ 399 h 1034"/>
                <a:gd name="T50" fmla="*/ 1012 w 1432"/>
                <a:gd name="T51" fmla="*/ 399 h 1034"/>
                <a:gd name="T52" fmla="*/ 1240 w 1432"/>
                <a:gd name="T53" fmla="*/ 399 h 1034"/>
                <a:gd name="T54" fmla="*/ 1282 w 1432"/>
                <a:gd name="T55" fmla="*/ 506 h 1034"/>
                <a:gd name="T56" fmla="*/ 1033 w 1432"/>
                <a:gd name="T57" fmla="*/ 506 h 1034"/>
                <a:gd name="T58" fmla="*/ 1012 w 1432"/>
                <a:gd name="T59" fmla="*/ 399 h 1034"/>
                <a:gd name="T60" fmla="*/ 734 w 1432"/>
                <a:gd name="T61" fmla="*/ 235 h 1034"/>
                <a:gd name="T62" fmla="*/ 940 w 1432"/>
                <a:gd name="T63" fmla="*/ 235 h 1034"/>
                <a:gd name="T64" fmla="*/ 955 w 1432"/>
                <a:gd name="T65" fmla="*/ 349 h 1034"/>
                <a:gd name="T66" fmla="*/ 734 w 1432"/>
                <a:gd name="T67" fmla="*/ 349 h 1034"/>
                <a:gd name="T68" fmla="*/ 734 w 1432"/>
                <a:gd name="T69" fmla="*/ 235 h 1034"/>
                <a:gd name="T70" fmla="*/ 983 w 1432"/>
                <a:gd name="T71" fmla="*/ 235 h 1034"/>
                <a:gd name="T72" fmla="*/ 1183 w 1432"/>
                <a:gd name="T73" fmla="*/ 235 h 1034"/>
                <a:gd name="T74" fmla="*/ 1225 w 1432"/>
                <a:gd name="T75" fmla="*/ 349 h 1034"/>
                <a:gd name="T76" fmla="*/ 1005 w 1432"/>
                <a:gd name="T77" fmla="*/ 349 h 1034"/>
                <a:gd name="T78" fmla="*/ 983 w 1432"/>
                <a:gd name="T79" fmla="*/ 235 h 1034"/>
                <a:gd name="T80" fmla="*/ 1254 w 1432"/>
                <a:gd name="T81" fmla="*/ 171 h 1034"/>
                <a:gd name="T82" fmla="*/ 506 w 1432"/>
                <a:gd name="T83" fmla="*/ 171 h 1034"/>
                <a:gd name="T84" fmla="*/ 506 w 1432"/>
                <a:gd name="T85" fmla="*/ 0 h 1034"/>
                <a:gd name="T86" fmla="*/ 356 w 1432"/>
                <a:gd name="T87" fmla="*/ 0 h 1034"/>
                <a:gd name="T88" fmla="*/ 356 w 1432"/>
                <a:gd name="T89" fmla="*/ 171 h 1034"/>
                <a:gd name="T90" fmla="*/ 178 w 1432"/>
                <a:gd name="T91" fmla="*/ 171 h 1034"/>
                <a:gd name="T92" fmla="*/ 0 w 1432"/>
                <a:gd name="T93" fmla="*/ 599 h 1034"/>
                <a:gd name="T94" fmla="*/ 178 w 1432"/>
                <a:gd name="T95" fmla="*/ 599 h 1034"/>
                <a:gd name="T96" fmla="*/ 178 w 1432"/>
                <a:gd name="T97" fmla="*/ 1034 h 1034"/>
                <a:gd name="T98" fmla="*/ 1254 w 1432"/>
                <a:gd name="T99" fmla="*/ 1034 h 1034"/>
                <a:gd name="T100" fmla="*/ 1254 w 1432"/>
                <a:gd name="T101" fmla="*/ 599 h 1034"/>
                <a:gd name="T102" fmla="*/ 1432 w 1432"/>
                <a:gd name="T103" fmla="*/ 599 h 1034"/>
                <a:gd name="T104" fmla="*/ 1254 w 1432"/>
                <a:gd name="T105" fmla="*/ 171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2" h="1034">
                  <a:moveTo>
                    <a:pt x="691" y="399"/>
                  </a:moveTo>
                  <a:lnTo>
                    <a:pt x="463" y="399"/>
                  </a:lnTo>
                  <a:lnTo>
                    <a:pt x="442" y="506"/>
                  </a:lnTo>
                  <a:lnTo>
                    <a:pt x="691" y="506"/>
                  </a:lnTo>
                  <a:lnTo>
                    <a:pt x="691" y="399"/>
                  </a:lnTo>
                  <a:close/>
                  <a:moveTo>
                    <a:pt x="413" y="399"/>
                  </a:moveTo>
                  <a:lnTo>
                    <a:pt x="185" y="399"/>
                  </a:lnTo>
                  <a:lnTo>
                    <a:pt x="150" y="506"/>
                  </a:lnTo>
                  <a:lnTo>
                    <a:pt x="399" y="506"/>
                  </a:lnTo>
                  <a:lnTo>
                    <a:pt x="413" y="399"/>
                  </a:lnTo>
                  <a:close/>
                  <a:moveTo>
                    <a:pt x="691" y="235"/>
                  </a:moveTo>
                  <a:lnTo>
                    <a:pt x="492" y="235"/>
                  </a:lnTo>
                  <a:lnTo>
                    <a:pt x="470" y="349"/>
                  </a:lnTo>
                  <a:lnTo>
                    <a:pt x="691" y="349"/>
                  </a:lnTo>
                  <a:lnTo>
                    <a:pt x="691" y="235"/>
                  </a:lnTo>
                  <a:close/>
                  <a:moveTo>
                    <a:pt x="442" y="235"/>
                  </a:moveTo>
                  <a:lnTo>
                    <a:pt x="249" y="235"/>
                  </a:lnTo>
                  <a:lnTo>
                    <a:pt x="207" y="349"/>
                  </a:lnTo>
                  <a:lnTo>
                    <a:pt x="427" y="349"/>
                  </a:lnTo>
                  <a:lnTo>
                    <a:pt x="442" y="235"/>
                  </a:lnTo>
                  <a:close/>
                  <a:moveTo>
                    <a:pt x="734" y="399"/>
                  </a:moveTo>
                  <a:lnTo>
                    <a:pt x="969" y="399"/>
                  </a:lnTo>
                  <a:lnTo>
                    <a:pt x="983" y="506"/>
                  </a:lnTo>
                  <a:lnTo>
                    <a:pt x="734" y="506"/>
                  </a:lnTo>
                  <a:lnTo>
                    <a:pt x="734" y="399"/>
                  </a:lnTo>
                  <a:close/>
                  <a:moveTo>
                    <a:pt x="1012" y="399"/>
                  </a:moveTo>
                  <a:lnTo>
                    <a:pt x="1240" y="399"/>
                  </a:lnTo>
                  <a:lnTo>
                    <a:pt x="1282" y="506"/>
                  </a:lnTo>
                  <a:lnTo>
                    <a:pt x="1033" y="506"/>
                  </a:lnTo>
                  <a:lnTo>
                    <a:pt x="1012" y="399"/>
                  </a:lnTo>
                  <a:close/>
                  <a:moveTo>
                    <a:pt x="734" y="235"/>
                  </a:moveTo>
                  <a:lnTo>
                    <a:pt x="940" y="235"/>
                  </a:lnTo>
                  <a:lnTo>
                    <a:pt x="955" y="349"/>
                  </a:lnTo>
                  <a:lnTo>
                    <a:pt x="734" y="349"/>
                  </a:lnTo>
                  <a:lnTo>
                    <a:pt x="734" y="235"/>
                  </a:lnTo>
                  <a:close/>
                  <a:moveTo>
                    <a:pt x="983" y="235"/>
                  </a:moveTo>
                  <a:lnTo>
                    <a:pt x="1183" y="235"/>
                  </a:lnTo>
                  <a:lnTo>
                    <a:pt x="1225" y="349"/>
                  </a:lnTo>
                  <a:lnTo>
                    <a:pt x="1005" y="349"/>
                  </a:lnTo>
                  <a:lnTo>
                    <a:pt x="983" y="235"/>
                  </a:lnTo>
                  <a:close/>
                  <a:moveTo>
                    <a:pt x="1254" y="171"/>
                  </a:moveTo>
                  <a:lnTo>
                    <a:pt x="506" y="171"/>
                  </a:lnTo>
                  <a:lnTo>
                    <a:pt x="506" y="0"/>
                  </a:lnTo>
                  <a:lnTo>
                    <a:pt x="356" y="0"/>
                  </a:lnTo>
                  <a:lnTo>
                    <a:pt x="356" y="171"/>
                  </a:lnTo>
                  <a:lnTo>
                    <a:pt x="178" y="171"/>
                  </a:lnTo>
                  <a:lnTo>
                    <a:pt x="0" y="599"/>
                  </a:lnTo>
                  <a:lnTo>
                    <a:pt x="178" y="599"/>
                  </a:lnTo>
                  <a:lnTo>
                    <a:pt x="178" y="1034"/>
                  </a:lnTo>
                  <a:lnTo>
                    <a:pt x="1254" y="1034"/>
                  </a:lnTo>
                  <a:lnTo>
                    <a:pt x="1254" y="599"/>
                  </a:lnTo>
                  <a:lnTo>
                    <a:pt x="1432" y="599"/>
                  </a:lnTo>
                  <a:lnTo>
                    <a:pt x="1254" y="171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endParaRPr lang="en-AU" sz="1349" dirty="0"/>
            </a:p>
          </p:txBody>
        </p:sp>
      </p:grpSp>
      <p:cxnSp>
        <p:nvCxnSpPr>
          <p:cNvPr id="23" name="Gerade Verbindung 42"/>
          <p:cNvCxnSpPr/>
          <p:nvPr/>
        </p:nvCxnSpPr>
        <p:spPr bwMode="auto">
          <a:xfrm flipH="1" flipV="1">
            <a:off x="2526313" y="3323420"/>
            <a:ext cx="7121" cy="1190593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46"/>
          <p:cNvCxnSpPr/>
          <p:nvPr/>
        </p:nvCxnSpPr>
        <p:spPr bwMode="auto">
          <a:xfrm flipV="1">
            <a:off x="1069233" y="2648358"/>
            <a:ext cx="0" cy="215912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Gerade Verbindung 47"/>
          <p:cNvCxnSpPr/>
          <p:nvPr/>
        </p:nvCxnSpPr>
        <p:spPr bwMode="auto">
          <a:xfrm>
            <a:off x="2317547" y="3680561"/>
            <a:ext cx="215888" cy="0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Gerade Verbindung 50"/>
          <p:cNvCxnSpPr/>
          <p:nvPr/>
        </p:nvCxnSpPr>
        <p:spPr bwMode="auto">
          <a:xfrm>
            <a:off x="2317547" y="4129607"/>
            <a:ext cx="215888" cy="0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51"/>
          <p:cNvCxnSpPr/>
          <p:nvPr/>
        </p:nvCxnSpPr>
        <p:spPr bwMode="auto">
          <a:xfrm>
            <a:off x="2526313" y="3899290"/>
            <a:ext cx="215888" cy="0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echteck 53"/>
          <p:cNvSpPr/>
          <p:nvPr/>
        </p:nvSpPr>
        <p:spPr bwMode="auto">
          <a:xfrm>
            <a:off x="2445345" y="3242468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sp>
        <p:nvSpPr>
          <p:cNvPr id="29" name="Rechteck 54"/>
          <p:cNvSpPr/>
          <p:nvPr/>
        </p:nvSpPr>
        <p:spPr bwMode="auto">
          <a:xfrm>
            <a:off x="2175456" y="3613096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sp>
        <p:nvSpPr>
          <p:cNvPr id="30" name="Rechteck 56"/>
          <p:cNvSpPr/>
          <p:nvPr/>
        </p:nvSpPr>
        <p:spPr bwMode="auto">
          <a:xfrm>
            <a:off x="2736752" y="3819242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sp>
        <p:nvSpPr>
          <p:cNvPr id="31" name="Rechteck 57"/>
          <p:cNvSpPr/>
          <p:nvPr/>
        </p:nvSpPr>
        <p:spPr bwMode="auto">
          <a:xfrm>
            <a:off x="2175456" y="4062142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grpSp>
        <p:nvGrpSpPr>
          <p:cNvPr id="32" name="Gruppieren 30"/>
          <p:cNvGrpSpPr/>
          <p:nvPr/>
        </p:nvGrpSpPr>
        <p:grpSpPr>
          <a:xfrm>
            <a:off x="2911459" y="3748620"/>
            <a:ext cx="446039" cy="276174"/>
            <a:chOff x="4135994" y="5609739"/>
            <a:chExt cx="595029" cy="368424"/>
          </a:xfrm>
        </p:grpSpPr>
        <p:sp>
          <p:nvSpPr>
            <p:cNvPr id="33" name="Rechteck 86"/>
            <p:cNvSpPr/>
            <p:nvPr/>
          </p:nvSpPr>
          <p:spPr bwMode="auto">
            <a:xfrm>
              <a:off x="4135994" y="5609739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gray">
            <a:xfrm>
              <a:off x="4289493" y="5664812"/>
              <a:ext cx="288031" cy="258279"/>
            </a:xfrm>
            <a:custGeom>
              <a:avLst/>
              <a:gdLst>
                <a:gd name="T0" fmla="*/ 691 w 1432"/>
                <a:gd name="T1" fmla="*/ 399 h 1034"/>
                <a:gd name="T2" fmla="*/ 463 w 1432"/>
                <a:gd name="T3" fmla="*/ 399 h 1034"/>
                <a:gd name="T4" fmla="*/ 442 w 1432"/>
                <a:gd name="T5" fmla="*/ 506 h 1034"/>
                <a:gd name="T6" fmla="*/ 691 w 1432"/>
                <a:gd name="T7" fmla="*/ 506 h 1034"/>
                <a:gd name="T8" fmla="*/ 691 w 1432"/>
                <a:gd name="T9" fmla="*/ 399 h 1034"/>
                <a:gd name="T10" fmla="*/ 413 w 1432"/>
                <a:gd name="T11" fmla="*/ 399 h 1034"/>
                <a:gd name="T12" fmla="*/ 185 w 1432"/>
                <a:gd name="T13" fmla="*/ 399 h 1034"/>
                <a:gd name="T14" fmla="*/ 150 w 1432"/>
                <a:gd name="T15" fmla="*/ 506 h 1034"/>
                <a:gd name="T16" fmla="*/ 399 w 1432"/>
                <a:gd name="T17" fmla="*/ 506 h 1034"/>
                <a:gd name="T18" fmla="*/ 413 w 1432"/>
                <a:gd name="T19" fmla="*/ 399 h 1034"/>
                <a:gd name="T20" fmla="*/ 691 w 1432"/>
                <a:gd name="T21" fmla="*/ 235 h 1034"/>
                <a:gd name="T22" fmla="*/ 492 w 1432"/>
                <a:gd name="T23" fmla="*/ 235 h 1034"/>
                <a:gd name="T24" fmla="*/ 470 w 1432"/>
                <a:gd name="T25" fmla="*/ 349 h 1034"/>
                <a:gd name="T26" fmla="*/ 691 w 1432"/>
                <a:gd name="T27" fmla="*/ 349 h 1034"/>
                <a:gd name="T28" fmla="*/ 691 w 1432"/>
                <a:gd name="T29" fmla="*/ 235 h 1034"/>
                <a:gd name="T30" fmla="*/ 442 w 1432"/>
                <a:gd name="T31" fmla="*/ 235 h 1034"/>
                <a:gd name="T32" fmla="*/ 249 w 1432"/>
                <a:gd name="T33" fmla="*/ 235 h 1034"/>
                <a:gd name="T34" fmla="*/ 207 w 1432"/>
                <a:gd name="T35" fmla="*/ 349 h 1034"/>
                <a:gd name="T36" fmla="*/ 427 w 1432"/>
                <a:gd name="T37" fmla="*/ 349 h 1034"/>
                <a:gd name="T38" fmla="*/ 442 w 1432"/>
                <a:gd name="T39" fmla="*/ 235 h 1034"/>
                <a:gd name="T40" fmla="*/ 734 w 1432"/>
                <a:gd name="T41" fmla="*/ 399 h 1034"/>
                <a:gd name="T42" fmla="*/ 969 w 1432"/>
                <a:gd name="T43" fmla="*/ 399 h 1034"/>
                <a:gd name="T44" fmla="*/ 983 w 1432"/>
                <a:gd name="T45" fmla="*/ 506 h 1034"/>
                <a:gd name="T46" fmla="*/ 734 w 1432"/>
                <a:gd name="T47" fmla="*/ 506 h 1034"/>
                <a:gd name="T48" fmla="*/ 734 w 1432"/>
                <a:gd name="T49" fmla="*/ 399 h 1034"/>
                <a:gd name="T50" fmla="*/ 1012 w 1432"/>
                <a:gd name="T51" fmla="*/ 399 h 1034"/>
                <a:gd name="T52" fmla="*/ 1240 w 1432"/>
                <a:gd name="T53" fmla="*/ 399 h 1034"/>
                <a:gd name="T54" fmla="*/ 1282 w 1432"/>
                <a:gd name="T55" fmla="*/ 506 h 1034"/>
                <a:gd name="T56" fmla="*/ 1033 w 1432"/>
                <a:gd name="T57" fmla="*/ 506 h 1034"/>
                <a:gd name="T58" fmla="*/ 1012 w 1432"/>
                <a:gd name="T59" fmla="*/ 399 h 1034"/>
                <a:gd name="T60" fmla="*/ 734 w 1432"/>
                <a:gd name="T61" fmla="*/ 235 h 1034"/>
                <a:gd name="T62" fmla="*/ 940 w 1432"/>
                <a:gd name="T63" fmla="*/ 235 h 1034"/>
                <a:gd name="T64" fmla="*/ 955 w 1432"/>
                <a:gd name="T65" fmla="*/ 349 h 1034"/>
                <a:gd name="T66" fmla="*/ 734 w 1432"/>
                <a:gd name="T67" fmla="*/ 349 h 1034"/>
                <a:gd name="T68" fmla="*/ 734 w 1432"/>
                <a:gd name="T69" fmla="*/ 235 h 1034"/>
                <a:gd name="T70" fmla="*/ 983 w 1432"/>
                <a:gd name="T71" fmla="*/ 235 h 1034"/>
                <a:gd name="T72" fmla="*/ 1183 w 1432"/>
                <a:gd name="T73" fmla="*/ 235 h 1034"/>
                <a:gd name="T74" fmla="*/ 1225 w 1432"/>
                <a:gd name="T75" fmla="*/ 349 h 1034"/>
                <a:gd name="T76" fmla="*/ 1005 w 1432"/>
                <a:gd name="T77" fmla="*/ 349 h 1034"/>
                <a:gd name="T78" fmla="*/ 983 w 1432"/>
                <a:gd name="T79" fmla="*/ 235 h 1034"/>
                <a:gd name="T80" fmla="*/ 1254 w 1432"/>
                <a:gd name="T81" fmla="*/ 171 h 1034"/>
                <a:gd name="T82" fmla="*/ 506 w 1432"/>
                <a:gd name="T83" fmla="*/ 171 h 1034"/>
                <a:gd name="T84" fmla="*/ 506 w 1432"/>
                <a:gd name="T85" fmla="*/ 0 h 1034"/>
                <a:gd name="T86" fmla="*/ 356 w 1432"/>
                <a:gd name="T87" fmla="*/ 0 h 1034"/>
                <a:gd name="T88" fmla="*/ 356 w 1432"/>
                <a:gd name="T89" fmla="*/ 171 h 1034"/>
                <a:gd name="T90" fmla="*/ 178 w 1432"/>
                <a:gd name="T91" fmla="*/ 171 h 1034"/>
                <a:gd name="T92" fmla="*/ 0 w 1432"/>
                <a:gd name="T93" fmla="*/ 599 h 1034"/>
                <a:gd name="T94" fmla="*/ 178 w 1432"/>
                <a:gd name="T95" fmla="*/ 599 h 1034"/>
                <a:gd name="T96" fmla="*/ 178 w 1432"/>
                <a:gd name="T97" fmla="*/ 1034 h 1034"/>
                <a:gd name="T98" fmla="*/ 1254 w 1432"/>
                <a:gd name="T99" fmla="*/ 1034 h 1034"/>
                <a:gd name="T100" fmla="*/ 1254 w 1432"/>
                <a:gd name="T101" fmla="*/ 599 h 1034"/>
                <a:gd name="T102" fmla="*/ 1432 w 1432"/>
                <a:gd name="T103" fmla="*/ 599 h 1034"/>
                <a:gd name="T104" fmla="*/ 1254 w 1432"/>
                <a:gd name="T105" fmla="*/ 171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2" h="1034">
                  <a:moveTo>
                    <a:pt x="691" y="399"/>
                  </a:moveTo>
                  <a:lnTo>
                    <a:pt x="463" y="399"/>
                  </a:lnTo>
                  <a:lnTo>
                    <a:pt x="442" y="506"/>
                  </a:lnTo>
                  <a:lnTo>
                    <a:pt x="691" y="506"/>
                  </a:lnTo>
                  <a:lnTo>
                    <a:pt x="691" y="399"/>
                  </a:lnTo>
                  <a:close/>
                  <a:moveTo>
                    <a:pt x="413" y="399"/>
                  </a:moveTo>
                  <a:lnTo>
                    <a:pt x="185" y="399"/>
                  </a:lnTo>
                  <a:lnTo>
                    <a:pt x="150" y="506"/>
                  </a:lnTo>
                  <a:lnTo>
                    <a:pt x="399" y="506"/>
                  </a:lnTo>
                  <a:lnTo>
                    <a:pt x="413" y="399"/>
                  </a:lnTo>
                  <a:close/>
                  <a:moveTo>
                    <a:pt x="691" y="235"/>
                  </a:moveTo>
                  <a:lnTo>
                    <a:pt x="492" y="235"/>
                  </a:lnTo>
                  <a:lnTo>
                    <a:pt x="470" y="349"/>
                  </a:lnTo>
                  <a:lnTo>
                    <a:pt x="691" y="349"/>
                  </a:lnTo>
                  <a:lnTo>
                    <a:pt x="691" y="235"/>
                  </a:lnTo>
                  <a:close/>
                  <a:moveTo>
                    <a:pt x="442" y="235"/>
                  </a:moveTo>
                  <a:lnTo>
                    <a:pt x="249" y="235"/>
                  </a:lnTo>
                  <a:lnTo>
                    <a:pt x="207" y="349"/>
                  </a:lnTo>
                  <a:lnTo>
                    <a:pt x="427" y="349"/>
                  </a:lnTo>
                  <a:lnTo>
                    <a:pt x="442" y="235"/>
                  </a:lnTo>
                  <a:close/>
                  <a:moveTo>
                    <a:pt x="734" y="399"/>
                  </a:moveTo>
                  <a:lnTo>
                    <a:pt x="969" y="399"/>
                  </a:lnTo>
                  <a:lnTo>
                    <a:pt x="983" y="506"/>
                  </a:lnTo>
                  <a:lnTo>
                    <a:pt x="734" y="506"/>
                  </a:lnTo>
                  <a:lnTo>
                    <a:pt x="734" y="399"/>
                  </a:lnTo>
                  <a:close/>
                  <a:moveTo>
                    <a:pt x="1012" y="399"/>
                  </a:moveTo>
                  <a:lnTo>
                    <a:pt x="1240" y="399"/>
                  </a:lnTo>
                  <a:lnTo>
                    <a:pt x="1282" y="506"/>
                  </a:lnTo>
                  <a:lnTo>
                    <a:pt x="1033" y="506"/>
                  </a:lnTo>
                  <a:lnTo>
                    <a:pt x="1012" y="399"/>
                  </a:lnTo>
                  <a:close/>
                  <a:moveTo>
                    <a:pt x="734" y="235"/>
                  </a:moveTo>
                  <a:lnTo>
                    <a:pt x="940" y="235"/>
                  </a:lnTo>
                  <a:lnTo>
                    <a:pt x="955" y="349"/>
                  </a:lnTo>
                  <a:lnTo>
                    <a:pt x="734" y="349"/>
                  </a:lnTo>
                  <a:lnTo>
                    <a:pt x="734" y="235"/>
                  </a:lnTo>
                  <a:close/>
                  <a:moveTo>
                    <a:pt x="983" y="235"/>
                  </a:moveTo>
                  <a:lnTo>
                    <a:pt x="1183" y="235"/>
                  </a:lnTo>
                  <a:lnTo>
                    <a:pt x="1225" y="349"/>
                  </a:lnTo>
                  <a:lnTo>
                    <a:pt x="1005" y="349"/>
                  </a:lnTo>
                  <a:lnTo>
                    <a:pt x="983" y="235"/>
                  </a:lnTo>
                  <a:close/>
                  <a:moveTo>
                    <a:pt x="1254" y="171"/>
                  </a:moveTo>
                  <a:lnTo>
                    <a:pt x="506" y="171"/>
                  </a:lnTo>
                  <a:lnTo>
                    <a:pt x="506" y="0"/>
                  </a:lnTo>
                  <a:lnTo>
                    <a:pt x="356" y="0"/>
                  </a:lnTo>
                  <a:lnTo>
                    <a:pt x="356" y="171"/>
                  </a:lnTo>
                  <a:lnTo>
                    <a:pt x="178" y="171"/>
                  </a:lnTo>
                  <a:lnTo>
                    <a:pt x="0" y="599"/>
                  </a:lnTo>
                  <a:lnTo>
                    <a:pt x="178" y="599"/>
                  </a:lnTo>
                  <a:lnTo>
                    <a:pt x="178" y="1034"/>
                  </a:lnTo>
                  <a:lnTo>
                    <a:pt x="1254" y="1034"/>
                  </a:lnTo>
                  <a:lnTo>
                    <a:pt x="1254" y="599"/>
                  </a:lnTo>
                  <a:lnTo>
                    <a:pt x="1432" y="599"/>
                  </a:lnTo>
                  <a:lnTo>
                    <a:pt x="1254" y="171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endParaRPr lang="en-AU" sz="1349" dirty="0"/>
            </a:p>
          </p:txBody>
        </p:sp>
      </p:grpSp>
      <p:grpSp>
        <p:nvGrpSpPr>
          <p:cNvPr id="35" name="Gruppieren 31"/>
          <p:cNvGrpSpPr/>
          <p:nvPr/>
        </p:nvGrpSpPr>
        <p:grpSpPr>
          <a:xfrm>
            <a:off x="1675403" y="3991520"/>
            <a:ext cx="446039" cy="276174"/>
            <a:chOff x="2515815" y="5249391"/>
            <a:chExt cx="595029" cy="368424"/>
          </a:xfrm>
        </p:grpSpPr>
        <p:sp>
          <p:nvSpPr>
            <p:cNvPr id="36" name="Rechteck 92"/>
            <p:cNvSpPr/>
            <p:nvPr/>
          </p:nvSpPr>
          <p:spPr bwMode="auto">
            <a:xfrm>
              <a:off x="2515815" y="5249391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gray">
            <a:xfrm>
              <a:off x="2669314" y="5304463"/>
              <a:ext cx="288031" cy="258279"/>
            </a:xfrm>
            <a:custGeom>
              <a:avLst/>
              <a:gdLst>
                <a:gd name="T0" fmla="*/ 691 w 1432"/>
                <a:gd name="T1" fmla="*/ 399 h 1034"/>
                <a:gd name="T2" fmla="*/ 463 w 1432"/>
                <a:gd name="T3" fmla="*/ 399 h 1034"/>
                <a:gd name="T4" fmla="*/ 442 w 1432"/>
                <a:gd name="T5" fmla="*/ 506 h 1034"/>
                <a:gd name="T6" fmla="*/ 691 w 1432"/>
                <a:gd name="T7" fmla="*/ 506 h 1034"/>
                <a:gd name="T8" fmla="*/ 691 w 1432"/>
                <a:gd name="T9" fmla="*/ 399 h 1034"/>
                <a:gd name="T10" fmla="*/ 413 w 1432"/>
                <a:gd name="T11" fmla="*/ 399 h 1034"/>
                <a:gd name="T12" fmla="*/ 185 w 1432"/>
                <a:gd name="T13" fmla="*/ 399 h 1034"/>
                <a:gd name="T14" fmla="*/ 150 w 1432"/>
                <a:gd name="T15" fmla="*/ 506 h 1034"/>
                <a:gd name="T16" fmla="*/ 399 w 1432"/>
                <a:gd name="T17" fmla="*/ 506 h 1034"/>
                <a:gd name="T18" fmla="*/ 413 w 1432"/>
                <a:gd name="T19" fmla="*/ 399 h 1034"/>
                <a:gd name="T20" fmla="*/ 691 w 1432"/>
                <a:gd name="T21" fmla="*/ 235 h 1034"/>
                <a:gd name="T22" fmla="*/ 492 w 1432"/>
                <a:gd name="T23" fmla="*/ 235 h 1034"/>
                <a:gd name="T24" fmla="*/ 470 w 1432"/>
                <a:gd name="T25" fmla="*/ 349 h 1034"/>
                <a:gd name="T26" fmla="*/ 691 w 1432"/>
                <a:gd name="T27" fmla="*/ 349 h 1034"/>
                <a:gd name="T28" fmla="*/ 691 w 1432"/>
                <a:gd name="T29" fmla="*/ 235 h 1034"/>
                <a:gd name="T30" fmla="*/ 442 w 1432"/>
                <a:gd name="T31" fmla="*/ 235 h 1034"/>
                <a:gd name="T32" fmla="*/ 249 w 1432"/>
                <a:gd name="T33" fmla="*/ 235 h 1034"/>
                <a:gd name="T34" fmla="*/ 207 w 1432"/>
                <a:gd name="T35" fmla="*/ 349 h 1034"/>
                <a:gd name="T36" fmla="*/ 427 w 1432"/>
                <a:gd name="T37" fmla="*/ 349 h 1034"/>
                <a:gd name="T38" fmla="*/ 442 w 1432"/>
                <a:gd name="T39" fmla="*/ 235 h 1034"/>
                <a:gd name="T40" fmla="*/ 734 w 1432"/>
                <a:gd name="T41" fmla="*/ 399 h 1034"/>
                <a:gd name="T42" fmla="*/ 969 w 1432"/>
                <a:gd name="T43" fmla="*/ 399 h 1034"/>
                <a:gd name="T44" fmla="*/ 983 w 1432"/>
                <a:gd name="T45" fmla="*/ 506 h 1034"/>
                <a:gd name="T46" fmla="*/ 734 w 1432"/>
                <a:gd name="T47" fmla="*/ 506 h 1034"/>
                <a:gd name="T48" fmla="*/ 734 w 1432"/>
                <a:gd name="T49" fmla="*/ 399 h 1034"/>
                <a:gd name="T50" fmla="*/ 1012 w 1432"/>
                <a:gd name="T51" fmla="*/ 399 h 1034"/>
                <a:gd name="T52" fmla="*/ 1240 w 1432"/>
                <a:gd name="T53" fmla="*/ 399 h 1034"/>
                <a:gd name="T54" fmla="*/ 1282 w 1432"/>
                <a:gd name="T55" fmla="*/ 506 h 1034"/>
                <a:gd name="T56" fmla="*/ 1033 w 1432"/>
                <a:gd name="T57" fmla="*/ 506 h 1034"/>
                <a:gd name="T58" fmla="*/ 1012 w 1432"/>
                <a:gd name="T59" fmla="*/ 399 h 1034"/>
                <a:gd name="T60" fmla="*/ 734 w 1432"/>
                <a:gd name="T61" fmla="*/ 235 h 1034"/>
                <a:gd name="T62" fmla="*/ 940 w 1432"/>
                <a:gd name="T63" fmla="*/ 235 h 1034"/>
                <a:gd name="T64" fmla="*/ 955 w 1432"/>
                <a:gd name="T65" fmla="*/ 349 h 1034"/>
                <a:gd name="T66" fmla="*/ 734 w 1432"/>
                <a:gd name="T67" fmla="*/ 349 h 1034"/>
                <a:gd name="T68" fmla="*/ 734 w 1432"/>
                <a:gd name="T69" fmla="*/ 235 h 1034"/>
                <a:gd name="T70" fmla="*/ 983 w 1432"/>
                <a:gd name="T71" fmla="*/ 235 h 1034"/>
                <a:gd name="T72" fmla="*/ 1183 w 1432"/>
                <a:gd name="T73" fmla="*/ 235 h 1034"/>
                <a:gd name="T74" fmla="*/ 1225 w 1432"/>
                <a:gd name="T75" fmla="*/ 349 h 1034"/>
                <a:gd name="T76" fmla="*/ 1005 w 1432"/>
                <a:gd name="T77" fmla="*/ 349 h 1034"/>
                <a:gd name="T78" fmla="*/ 983 w 1432"/>
                <a:gd name="T79" fmla="*/ 235 h 1034"/>
                <a:gd name="T80" fmla="*/ 1254 w 1432"/>
                <a:gd name="T81" fmla="*/ 171 h 1034"/>
                <a:gd name="T82" fmla="*/ 506 w 1432"/>
                <a:gd name="T83" fmla="*/ 171 h 1034"/>
                <a:gd name="T84" fmla="*/ 506 w 1432"/>
                <a:gd name="T85" fmla="*/ 0 h 1034"/>
                <a:gd name="T86" fmla="*/ 356 w 1432"/>
                <a:gd name="T87" fmla="*/ 0 h 1034"/>
                <a:gd name="T88" fmla="*/ 356 w 1432"/>
                <a:gd name="T89" fmla="*/ 171 h 1034"/>
                <a:gd name="T90" fmla="*/ 178 w 1432"/>
                <a:gd name="T91" fmla="*/ 171 h 1034"/>
                <a:gd name="T92" fmla="*/ 0 w 1432"/>
                <a:gd name="T93" fmla="*/ 599 h 1034"/>
                <a:gd name="T94" fmla="*/ 178 w 1432"/>
                <a:gd name="T95" fmla="*/ 599 h 1034"/>
                <a:gd name="T96" fmla="*/ 178 w 1432"/>
                <a:gd name="T97" fmla="*/ 1034 h 1034"/>
                <a:gd name="T98" fmla="*/ 1254 w 1432"/>
                <a:gd name="T99" fmla="*/ 1034 h 1034"/>
                <a:gd name="T100" fmla="*/ 1254 w 1432"/>
                <a:gd name="T101" fmla="*/ 599 h 1034"/>
                <a:gd name="T102" fmla="*/ 1432 w 1432"/>
                <a:gd name="T103" fmla="*/ 599 h 1034"/>
                <a:gd name="T104" fmla="*/ 1254 w 1432"/>
                <a:gd name="T105" fmla="*/ 171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2" h="1034">
                  <a:moveTo>
                    <a:pt x="691" y="399"/>
                  </a:moveTo>
                  <a:lnTo>
                    <a:pt x="463" y="399"/>
                  </a:lnTo>
                  <a:lnTo>
                    <a:pt x="442" y="506"/>
                  </a:lnTo>
                  <a:lnTo>
                    <a:pt x="691" y="506"/>
                  </a:lnTo>
                  <a:lnTo>
                    <a:pt x="691" y="399"/>
                  </a:lnTo>
                  <a:close/>
                  <a:moveTo>
                    <a:pt x="413" y="399"/>
                  </a:moveTo>
                  <a:lnTo>
                    <a:pt x="185" y="399"/>
                  </a:lnTo>
                  <a:lnTo>
                    <a:pt x="150" y="506"/>
                  </a:lnTo>
                  <a:lnTo>
                    <a:pt x="399" y="506"/>
                  </a:lnTo>
                  <a:lnTo>
                    <a:pt x="413" y="399"/>
                  </a:lnTo>
                  <a:close/>
                  <a:moveTo>
                    <a:pt x="691" y="235"/>
                  </a:moveTo>
                  <a:lnTo>
                    <a:pt x="492" y="235"/>
                  </a:lnTo>
                  <a:lnTo>
                    <a:pt x="470" y="349"/>
                  </a:lnTo>
                  <a:lnTo>
                    <a:pt x="691" y="349"/>
                  </a:lnTo>
                  <a:lnTo>
                    <a:pt x="691" y="235"/>
                  </a:lnTo>
                  <a:close/>
                  <a:moveTo>
                    <a:pt x="442" y="235"/>
                  </a:moveTo>
                  <a:lnTo>
                    <a:pt x="249" y="235"/>
                  </a:lnTo>
                  <a:lnTo>
                    <a:pt x="207" y="349"/>
                  </a:lnTo>
                  <a:lnTo>
                    <a:pt x="427" y="349"/>
                  </a:lnTo>
                  <a:lnTo>
                    <a:pt x="442" y="235"/>
                  </a:lnTo>
                  <a:close/>
                  <a:moveTo>
                    <a:pt x="734" y="399"/>
                  </a:moveTo>
                  <a:lnTo>
                    <a:pt x="969" y="399"/>
                  </a:lnTo>
                  <a:lnTo>
                    <a:pt x="983" y="506"/>
                  </a:lnTo>
                  <a:lnTo>
                    <a:pt x="734" y="506"/>
                  </a:lnTo>
                  <a:lnTo>
                    <a:pt x="734" y="399"/>
                  </a:lnTo>
                  <a:close/>
                  <a:moveTo>
                    <a:pt x="1012" y="399"/>
                  </a:moveTo>
                  <a:lnTo>
                    <a:pt x="1240" y="399"/>
                  </a:lnTo>
                  <a:lnTo>
                    <a:pt x="1282" y="506"/>
                  </a:lnTo>
                  <a:lnTo>
                    <a:pt x="1033" y="506"/>
                  </a:lnTo>
                  <a:lnTo>
                    <a:pt x="1012" y="399"/>
                  </a:lnTo>
                  <a:close/>
                  <a:moveTo>
                    <a:pt x="734" y="235"/>
                  </a:moveTo>
                  <a:lnTo>
                    <a:pt x="940" y="235"/>
                  </a:lnTo>
                  <a:lnTo>
                    <a:pt x="955" y="349"/>
                  </a:lnTo>
                  <a:lnTo>
                    <a:pt x="734" y="349"/>
                  </a:lnTo>
                  <a:lnTo>
                    <a:pt x="734" y="235"/>
                  </a:lnTo>
                  <a:close/>
                  <a:moveTo>
                    <a:pt x="983" y="235"/>
                  </a:moveTo>
                  <a:lnTo>
                    <a:pt x="1183" y="235"/>
                  </a:lnTo>
                  <a:lnTo>
                    <a:pt x="1225" y="349"/>
                  </a:lnTo>
                  <a:lnTo>
                    <a:pt x="1005" y="349"/>
                  </a:lnTo>
                  <a:lnTo>
                    <a:pt x="983" y="235"/>
                  </a:lnTo>
                  <a:close/>
                  <a:moveTo>
                    <a:pt x="1254" y="171"/>
                  </a:moveTo>
                  <a:lnTo>
                    <a:pt x="506" y="171"/>
                  </a:lnTo>
                  <a:lnTo>
                    <a:pt x="506" y="0"/>
                  </a:lnTo>
                  <a:lnTo>
                    <a:pt x="356" y="0"/>
                  </a:lnTo>
                  <a:lnTo>
                    <a:pt x="356" y="171"/>
                  </a:lnTo>
                  <a:lnTo>
                    <a:pt x="178" y="171"/>
                  </a:lnTo>
                  <a:lnTo>
                    <a:pt x="0" y="599"/>
                  </a:lnTo>
                  <a:lnTo>
                    <a:pt x="178" y="599"/>
                  </a:lnTo>
                  <a:lnTo>
                    <a:pt x="178" y="1034"/>
                  </a:lnTo>
                  <a:lnTo>
                    <a:pt x="1254" y="1034"/>
                  </a:lnTo>
                  <a:lnTo>
                    <a:pt x="1254" y="599"/>
                  </a:lnTo>
                  <a:lnTo>
                    <a:pt x="1432" y="599"/>
                  </a:lnTo>
                  <a:lnTo>
                    <a:pt x="1254" y="171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endParaRPr lang="en-AU" sz="1349" dirty="0"/>
            </a:p>
          </p:txBody>
        </p:sp>
      </p:grpSp>
      <p:grpSp>
        <p:nvGrpSpPr>
          <p:cNvPr id="38" name="Gruppieren 32"/>
          <p:cNvGrpSpPr/>
          <p:nvPr/>
        </p:nvGrpSpPr>
        <p:grpSpPr>
          <a:xfrm>
            <a:off x="1675403" y="3542474"/>
            <a:ext cx="446039" cy="276174"/>
            <a:chOff x="2515815" y="4554817"/>
            <a:chExt cx="595029" cy="368424"/>
          </a:xfrm>
        </p:grpSpPr>
        <p:sp>
          <p:nvSpPr>
            <p:cNvPr id="39" name="Rechteck 84"/>
            <p:cNvSpPr/>
            <p:nvPr/>
          </p:nvSpPr>
          <p:spPr bwMode="auto">
            <a:xfrm>
              <a:off x="2515815" y="4554817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40" name="Freeform 21"/>
            <p:cNvSpPr>
              <a:spLocks noEditPoints="1"/>
            </p:cNvSpPr>
            <p:nvPr/>
          </p:nvSpPr>
          <p:spPr bwMode="gray">
            <a:xfrm>
              <a:off x="2669314" y="4609889"/>
              <a:ext cx="288031" cy="258279"/>
            </a:xfrm>
            <a:custGeom>
              <a:avLst/>
              <a:gdLst>
                <a:gd name="T0" fmla="*/ 634 w 1311"/>
                <a:gd name="T1" fmla="*/ 707 h 943"/>
                <a:gd name="T2" fmla="*/ 299 w 1311"/>
                <a:gd name="T3" fmla="*/ 707 h 943"/>
                <a:gd name="T4" fmla="*/ 299 w 1311"/>
                <a:gd name="T5" fmla="*/ 557 h 943"/>
                <a:gd name="T6" fmla="*/ 634 w 1311"/>
                <a:gd name="T7" fmla="*/ 557 h 943"/>
                <a:gd name="T8" fmla="*/ 634 w 1311"/>
                <a:gd name="T9" fmla="*/ 707 h 943"/>
                <a:gd name="T10" fmla="*/ 1147 w 1311"/>
                <a:gd name="T11" fmla="*/ 157 h 943"/>
                <a:gd name="T12" fmla="*/ 470 w 1311"/>
                <a:gd name="T13" fmla="*/ 157 h 943"/>
                <a:gd name="T14" fmla="*/ 470 w 1311"/>
                <a:gd name="T15" fmla="*/ 0 h 943"/>
                <a:gd name="T16" fmla="*/ 328 w 1311"/>
                <a:gd name="T17" fmla="*/ 0 h 943"/>
                <a:gd name="T18" fmla="*/ 328 w 1311"/>
                <a:gd name="T19" fmla="*/ 157 h 943"/>
                <a:gd name="T20" fmla="*/ 164 w 1311"/>
                <a:gd name="T21" fmla="*/ 157 h 943"/>
                <a:gd name="T22" fmla="*/ 0 w 1311"/>
                <a:gd name="T23" fmla="*/ 550 h 943"/>
                <a:gd name="T24" fmla="*/ 164 w 1311"/>
                <a:gd name="T25" fmla="*/ 550 h 943"/>
                <a:gd name="T26" fmla="*/ 164 w 1311"/>
                <a:gd name="T27" fmla="*/ 943 h 943"/>
                <a:gd name="T28" fmla="*/ 1147 w 1311"/>
                <a:gd name="T29" fmla="*/ 943 h 943"/>
                <a:gd name="T30" fmla="*/ 1147 w 1311"/>
                <a:gd name="T31" fmla="*/ 550 h 943"/>
                <a:gd name="T32" fmla="*/ 1311 w 1311"/>
                <a:gd name="T33" fmla="*/ 550 h 943"/>
                <a:gd name="T34" fmla="*/ 1147 w 1311"/>
                <a:gd name="T35" fmla="*/ 157 h 943"/>
                <a:gd name="T36" fmla="*/ 784 w 1311"/>
                <a:gd name="T37" fmla="*/ 850 h 943"/>
                <a:gd name="T38" fmla="*/ 784 w 1311"/>
                <a:gd name="T39" fmla="*/ 557 h 943"/>
                <a:gd name="T40" fmla="*/ 983 w 1311"/>
                <a:gd name="T41" fmla="*/ 557 h 943"/>
                <a:gd name="T42" fmla="*/ 983 w 1311"/>
                <a:gd name="T43" fmla="*/ 850 h 943"/>
                <a:gd name="T44" fmla="*/ 784 w 1311"/>
                <a:gd name="T45" fmla="*/ 85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1" h="943">
                  <a:moveTo>
                    <a:pt x="634" y="707"/>
                  </a:moveTo>
                  <a:lnTo>
                    <a:pt x="299" y="707"/>
                  </a:lnTo>
                  <a:lnTo>
                    <a:pt x="299" y="557"/>
                  </a:lnTo>
                  <a:lnTo>
                    <a:pt x="634" y="557"/>
                  </a:lnTo>
                  <a:lnTo>
                    <a:pt x="634" y="707"/>
                  </a:lnTo>
                  <a:close/>
                  <a:moveTo>
                    <a:pt x="1147" y="157"/>
                  </a:moveTo>
                  <a:lnTo>
                    <a:pt x="470" y="157"/>
                  </a:lnTo>
                  <a:lnTo>
                    <a:pt x="470" y="0"/>
                  </a:lnTo>
                  <a:lnTo>
                    <a:pt x="328" y="0"/>
                  </a:lnTo>
                  <a:lnTo>
                    <a:pt x="328" y="157"/>
                  </a:lnTo>
                  <a:lnTo>
                    <a:pt x="164" y="157"/>
                  </a:lnTo>
                  <a:lnTo>
                    <a:pt x="0" y="550"/>
                  </a:lnTo>
                  <a:lnTo>
                    <a:pt x="164" y="550"/>
                  </a:lnTo>
                  <a:lnTo>
                    <a:pt x="164" y="943"/>
                  </a:lnTo>
                  <a:lnTo>
                    <a:pt x="1147" y="943"/>
                  </a:lnTo>
                  <a:lnTo>
                    <a:pt x="1147" y="550"/>
                  </a:lnTo>
                  <a:lnTo>
                    <a:pt x="1311" y="550"/>
                  </a:lnTo>
                  <a:lnTo>
                    <a:pt x="1147" y="157"/>
                  </a:lnTo>
                  <a:close/>
                  <a:moveTo>
                    <a:pt x="784" y="850"/>
                  </a:moveTo>
                  <a:lnTo>
                    <a:pt x="784" y="557"/>
                  </a:lnTo>
                  <a:lnTo>
                    <a:pt x="983" y="557"/>
                  </a:lnTo>
                  <a:lnTo>
                    <a:pt x="983" y="850"/>
                  </a:lnTo>
                  <a:lnTo>
                    <a:pt x="784" y="850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434">
                <a:defRPr/>
              </a:pPr>
              <a:endParaRPr lang="en-AU" sz="1349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Rechteck 65"/>
          <p:cNvSpPr/>
          <p:nvPr/>
        </p:nvSpPr>
        <p:spPr bwMode="auto">
          <a:xfrm>
            <a:off x="1001768" y="2584577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grpSp>
        <p:nvGrpSpPr>
          <p:cNvPr id="42" name="Gruppieren 27"/>
          <p:cNvGrpSpPr/>
          <p:nvPr/>
        </p:nvGrpSpPr>
        <p:grpSpPr>
          <a:xfrm>
            <a:off x="1385993" y="2276658"/>
            <a:ext cx="446039" cy="276174"/>
            <a:chOff x="2119770" y="3140968"/>
            <a:chExt cx="595029" cy="368424"/>
          </a:xfrm>
        </p:grpSpPr>
        <p:sp>
          <p:nvSpPr>
            <p:cNvPr id="43" name="Rechteck 83"/>
            <p:cNvSpPr/>
            <p:nvPr/>
          </p:nvSpPr>
          <p:spPr bwMode="auto">
            <a:xfrm>
              <a:off x="2119770" y="3140968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44" name="Freeform 21"/>
            <p:cNvSpPr>
              <a:spLocks noEditPoints="1"/>
            </p:cNvSpPr>
            <p:nvPr/>
          </p:nvSpPr>
          <p:spPr bwMode="gray">
            <a:xfrm>
              <a:off x="2273269" y="3196040"/>
              <a:ext cx="288031" cy="258279"/>
            </a:xfrm>
            <a:custGeom>
              <a:avLst/>
              <a:gdLst>
                <a:gd name="T0" fmla="*/ 634 w 1311"/>
                <a:gd name="T1" fmla="*/ 707 h 943"/>
                <a:gd name="T2" fmla="*/ 299 w 1311"/>
                <a:gd name="T3" fmla="*/ 707 h 943"/>
                <a:gd name="T4" fmla="*/ 299 w 1311"/>
                <a:gd name="T5" fmla="*/ 557 h 943"/>
                <a:gd name="T6" fmla="*/ 634 w 1311"/>
                <a:gd name="T7" fmla="*/ 557 h 943"/>
                <a:gd name="T8" fmla="*/ 634 w 1311"/>
                <a:gd name="T9" fmla="*/ 707 h 943"/>
                <a:gd name="T10" fmla="*/ 1147 w 1311"/>
                <a:gd name="T11" fmla="*/ 157 h 943"/>
                <a:gd name="T12" fmla="*/ 470 w 1311"/>
                <a:gd name="T13" fmla="*/ 157 h 943"/>
                <a:gd name="T14" fmla="*/ 470 w 1311"/>
                <a:gd name="T15" fmla="*/ 0 h 943"/>
                <a:gd name="T16" fmla="*/ 328 w 1311"/>
                <a:gd name="T17" fmla="*/ 0 h 943"/>
                <a:gd name="T18" fmla="*/ 328 w 1311"/>
                <a:gd name="T19" fmla="*/ 157 h 943"/>
                <a:gd name="T20" fmla="*/ 164 w 1311"/>
                <a:gd name="T21" fmla="*/ 157 h 943"/>
                <a:gd name="T22" fmla="*/ 0 w 1311"/>
                <a:gd name="T23" fmla="*/ 550 h 943"/>
                <a:gd name="T24" fmla="*/ 164 w 1311"/>
                <a:gd name="T25" fmla="*/ 550 h 943"/>
                <a:gd name="T26" fmla="*/ 164 w 1311"/>
                <a:gd name="T27" fmla="*/ 943 h 943"/>
                <a:gd name="T28" fmla="*/ 1147 w 1311"/>
                <a:gd name="T29" fmla="*/ 943 h 943"/>
                <a:gd name="T30" fmla="*/ 1147 w 1311"/>
                <a:gd name="T31" fmla="*/ 550 h 943"/>
                <a:gd name="T32" fmla="*/ 1311 w 1311"/>
                <a:gd name="T33" fmla="*/ 550 h 943"/>
                <a:gd name="T34" fmla="*/ 1147 w 1311"/>
                <a:gd name="T35" fmla="*/ 157 h 943"/>
                <a:gd name="T36" fmla="*/ 784 w 1311"/>
                <a:gd name="T37" fmla="*/ 850 h 943"/>
                <a:gd name="T38" fmla="*/ 784 w 1311"/>
                <a:gd name="T39" fmla="*/ 557 h 943"/>
                <a:gd name="T40" fmla="*/ 983 w 1311"/>
                <a:gd name="T41" fmla="*/ 557 h 943"/>
                <a:gd name="T42" fmla="*/ 983 w 1311"/>
                <a:gd name="T43" fmla="*/ 850 h 943"/>
                <a:gd name="T44" fmla="*/ 784 w 1311"/>
                <a:gd name="T45" fmla="*/ 85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1" h="943">
                  <a:moveTo>
                    <a:pt x="634" y="707"/>
                  </a:moveTo>
                  <a:lnTo>
                    <a:pt x="299" y="707"/>
                  </a:lnTo>
                  <a:lnTo>
                    <a:pt x="299" y="557"/>
                  </a:lnTo>
                  <a:lnTo>
                    <a:pt x="634" y="557"/>
                  </a:lnTo>
                  <a:lnTo>
                    <a:pt x="634" y="707"/>
                  </a:lnTo>
                  <a:close/>
                  <a:moveTo>
                    <a:pt x="1147" y="157"/>
                  </a:moveTo>
                  <a:lnTo>
                    <a:pt x="470" y="157"/>
                  </a:lnTo>
                  <a:lnTo>
                    <a:pt x="470" y="0"/>
                  </a:lnTo>
                  <a:lnTo>
                    <a:pt x="328" y="0"/>
                  </a:lnTo>
                  <a:lnTo>
                    <a:pt x="328" y="157"/>
                  </a:lnTo>
                  <a:lnTo>
                    <a:pt x="164" y="157"/>
                  </a:lnTo>
                  <a:lnTo>
                    <a:pt x="0" y="550"/>
                  </a:lnTo>
                  <a:lnTo>
                    <a:pt x="164" y="550"/>
                  </a:lnTo>
                  <a:lnTo>
                    <a:pt x="164" y="943"/>
                  </a:lnTo>
                  <a:lnTo>
                    <a:pt x="1147" y="943"/>
                  </a:lnTo>
                  <a:lnTo>
                    <a:pt x="1147" y="550"/>
                  </a:lnTo>
                  <a:lnTo>
                    <a:pt x="1311" y="550"/>
                  </a:lnTo>
                  <a:lnTo>
                    <a:pt x="1147" y="157"/>
                  </a:lnTo>
                  <a:close/>
                  <a:moveTo>
                    <a:pt x="784" y="850"/>
                  </a:moveTo>
                  <a:lnTo>
                    <a:pt x="784" y="557"/>
                  </a:lnTo>
                  <a:lnTo>
                    <a:pt x="983" y="557"/>
                  </a:lnTo>
                  <a:lnTo>
                    <a:pt x="983" y="850"/>
                  </a:lnTo>
                  <a:lnTo>
                    <a:pt x="784" y="850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434">
                <a:defRPr/>
              </a:pPr>
              <a:endParaRPr lang="en-AU" sz="1349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Rechteck 71"/>
          <p:cNvSpPr/>
          <p:nvPr/>
        </p:nvSpPr>
        <p:spPr bwMode="auto">
          <a:xfrm>
            <a:off x="1298647" y="3020597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sp>
        <p:nvSpPr>
          <p:cNvPr id="46" name="Rechteck 72"/>
          <p:cNvSpPr/>
          <p:nvPr/>
        </p:nvSpPr>
        <p:spPr bwMode="auto">
          <a:xfrm>
            <a:off x="718392" y="3005359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grpSp>
        <p:nvGrpSpPr>
          <p:cNvPr id="47" name="Gruppieren 34"/>
          <p:cNvGrpSpPr/>
          <p:nvPr/>
        </p:nvGrpSpPr>
        <p:grpSpPr>
          <a:xfrm>
            <a:off x="1136699" y="3203475"/>
            <a:ext cx="446039" cy="276174"/>
            <a:chOff x="1787205" y="4377367"/>
            <a:chExt cx="595029" cy="368424"/>
          </a:xfrm>
        </p:grpSpPr>
        <p:sp>
          <p:nvSpPr>
            <p:cNvPr id="48" name="Rechteck 90"/>
            <p:cNvSpPr/>
            <p:nvPr/>
          </p:nvSpPr>
          <p:spPr bwMode="auto">
            <a:xfrm>
              <a:off x="1787205" y="4377367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/>
          </p:nvSpPr>
          <p:spPr bwMode="gray">
            <a:xfrm>
              <a:off x="1940720" y="4435579"/>
              <a:ext cx="288000" cy="252000"/>
            </a:xfrm>
            <a:custGeom>
              <a:avLst/>
              <a:gdLst>
                <a:gd name="T0" fmla="*/ 1019 w 1226"/>
                <a:gd name="T1" fmla="*/ 622 h 922"/>
                <a:gd name="T2" fmla="*/ 1019 w 1226"/>
                <a:gd name="T3" fmla="*/ 672 h 922"/>
                <a:gd name="T4" fmla="*/ 805 w 1226"/>
                <a:gd name="T5" fmla="*/ 672 h 922"/>
                <a:gd name="T6" fmla="*/ 805 w 1226"/>
                <a:gd name="T7" fmla="*/ 622 h 922"/>
                <a:gd name="T8" fmla="*/ 1019 w 1226"/>
                <a:gd name="T9" fmla="*/ 622 h 922"/>
                <a:gd name="T10" fmla="*/ 1033 w 1226"/>
                <a:gd name="T11" fmla="*/ 172 h 922"/>
                <a:gd name="T12" fmla="*/ 1033 w 1226"/>
                <a:gd name="T13" fmla="*/ 86 h 922"/>
                <a:gd name="T14" fmla="*/ 948 w 1226"/>
                <a:gd name="T15" fmla="*/ 86 h 922"/>
                <a:gd name="T16" fmla="*/ 948 w 1226"/>
                <a:gd name="T17" fmla="*/ 0 h 922"/>
                <a:gd name="T18" fmla="*/ 884 w 1226"/>
                <a:gd name="T19" fmla="*/ 0 h 922"/>
                <a:gd name="T20" fmla="*/ 884 w 1226"/>
                <a:gd name="T21" fmla="*/ 86 h 922"/>
                <a:gd name="T22" fmla="*/ 798 w 1226"/>
                <a:gd name="T23" fmla="*/ 86 h 922"/>
                <a:gd name="T24" fmla="*/ 798 w 1226"/>
                <a:gd name="T25" fmla="*/ 172 h 922"/>
                <a:gd name="T26" fmla="*/ 435 w 1226"/>
                <a:gd name="T27" fmla="*/ 172 h 922"/>
                <a:gd name="T28" fmla="*/ 435 w 1226"/>
                <a:gd name="T29" fmla="*/ 86 h 922"/>
                <a:gd name="T30" fmla="*/ 349 w 1226"/>
                <a:gd name="T31" fmla="*/ 86 h 922"/>
                <a:gd name="T32" fmla="*/ 349 w 1226"/>
                <a:gd name="T33" fmla="*/ 0 h 922"/>
                <a:gd name="T34" fmla="*/ 278 w 1226"/>
                <a:gd name="T35" fmla="*/ 0 h 922"/>
                <a:gd name="T36" fmla="*/ 278 w 1226"/>
                <a:gd name="T37" fmla="*/ 86 h 922"/>
                <a:gd name="T38" fmla="*/ 192 w 1226"/>
                <a:gd name="T39" fmla="*/ 86 h 922"/>
                <a:gd name="T40" fmla="*/ 192 w 1226"/>
                <a:gd name="T41" fmla="*/ 172 h 922"/>
                <a:gd name="T42" fmla="*/ 0 w 1226"/>
                <a:gd name="T43" fmla="*/ 172 h 922"/>
                <a:gd name="T44" fmla="*/ 0 w 1226"/>
                <a:gd name="T45" fmla="*/ 922 h 922"/>
                <a:gd name="T46" fmla="*/ 1226 w 1226"/>
                <a:gd name="T47" fmla="*/ 922 h 922"/>
                <a:gd name="T48" fmla="*/ 1226 w 1226"/>
                <a:gd name="T49" fmla="*/ 172 h 922"/>
                <a:gd name="T50" fmla="*/ 1033 w 1226"/>
                <a:gd name="T51" fmla="*/ 172 h 922"/>
                <a:gd name="T52" fmla="*/ 1169 w 1226"/>
                <a:gd name="T53" fmla="*/ 865 h 922"/>
                <a:gd name="T54" fmla="*/ 64 w 1226"/>
                <a:gd name="T55" fmla="*/ 865 h 922"/>
                <a:gd name="T56" fmla="*/ 64 w 1226"/>
                <a:gd name="T57" fmla="*/ 364 h 922"/>
                <a:gd name="T58" fmla="*/ 1169 w 1226"/>
                <a:gd name="T59" fmla="*/ 364 h 922"/>
                <a:gd name="T60" fmla="*/ 1169 w 1226"/>
                <a:gd name="T61" fmla="*/ 865 h 922"/>
                <a:gd name="T62" fmla="*/ 292 w 1226"/>
                <a:gd name="T63" fmla="*/ 543 h 922"/>
                <a:gd name="T64" fmla="*/ 335 w 1226"/>
                <a:gd name="T65" fmla="*/ 543 h 922"/>
                <a:gd name="T66" fmla="*/ 335 w 1226"/>
                <a:gd name="T67" fmla="*/ 622 h 922"/>
                <a:gd name="T68" fmla="*/ 420 w 1226"/>
                <a:gd name="T69" fmla="*/ 622 h 922"/>
                <a:gd name="T70" fmla="*/ 420 w 1226"/>
                <a:gd name="T71" fmla="*/ 672 h 922"/>
                <a:gd name="T72" fmla="*/ 335 w 1226"/>
                <a:gd name="T73" fmla="*/ 672 h 922"/>
                <a:gd name="T74" fmla="*/ 335 w 1226"/>
                <a:gd name="T75" fmla="*/ 750 h 922"/>
                <a:gd name="T76" fmla="*/ 292 w 1226"/>
                <a:gd name="T77" fmla="*/ 750 h 922"/>
                <a:gd name="T78" fmla="*/ 292 w 1226"/>
                <a:gd name="T79" fmla="*/ 672 h 922"/>
                <a:gd name="T80" fmla="*/ 207 w 1226"/>
                <a:gd name="T81" fmla="*/ 672 h 922"/>
                <a:gd name="T82" fmla="*/ 207 w 1226"/>
                <a:gd name="T83" fmla="*/ 622 h 922"/>
                <a:gd name="T84" fmla="*/ 292 w 1226"/>
                <a:gd name="T85" fmla="*/ 622 h 922"/>
                <a:gd name="T86" fmla="*/ 292 w 1226"/>
                <a:gd name="T87" fmla="*/ 543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26" h="922">
                  <a:moveTo>
                    <a:pt x="1019" y="622"/>
                  </a:moveTo>
                  <a:lnTo>
                    <a:pt x="1019" y="672"/>
                  </a:lnTo>
                  <a:lnTo>
                    <a:pt x="805" y="672"/>
                  </a:lnTo>
                  <a:lnTo>
                    <a:pt x="805" y="622"/>
                  </a:lnTo>
                  <a:lnTo>
                    <a:pt x="1019" y="622"/>
                  </a:lnTo>
                  <a:close/>
                  <a:moveTo>
                    <a:pt x="1033" y="172"/>
                  </a:moveTo>
                  <a:lnTo>
                    <a:pt x="1033" y="86"/>
                  </a:lnTo>
                  <a:lnTo>
                    <a:pt x="948" y="86"/>
                  </a:lnTo>
                  <a:lnTo>
                    <a:pt x="948" y="0"/>
                  </a:lnTo>
                  <a:lnTo>
                    <a:pt x="884" y="0"/>
                  </a:lnTo>
                  <a:lnTo>
                    <a:pt x="884" y="86"/>
                  </a:lnTo>
                  <a:lnTo>
                    <a:pt x="798" y="86"/>
                  </a:lnTo>
                  <a:lnTo>
                    <a:pt x="798" y="172"/>
                  </a:lnTo>
                  <a:lnTo>
                    <a:pt x="435" y="172"/>
                  </a:lnTo>
                  <a:lnTo>
                    <a:pt x="435" y="86"/>
                  </a:lnTo>
                  <a:lnTo>
                    <a:pt x="349" y="86"/>
                  </a:lnTo>
                  <a:lnTo>
                    <a:pt x="349" y="0"/>
                  </a:lnTo>
                  <a:lnTo>
                    <a:pt x="278" y="0"/>
                  </a:lnTo>
                  <a:lnTo>
                    <a:pt x="278" y="86"/>
                  </a:lnTo>
                  <a:lnTo>
                    <a:pt x="192" y="86"/>
                  </a:lnTo>
                  <a:lnTo>
                    <a:pt x="192" y="172"/>
                  </a:lnTo>
                  <a:lnTo>
                    <a:pt x="0" y="172"/>
                  </a:lnTo>
                  <a:lnTo>
                    <a:pt x="0" y="922"/>
                  </a:lnTo>
                  <a:lnTo>
                    <a:pt x="1226" y="922"/>
                  </a:lnTo>
                  <a:lnTo>
                    <a:pt x="1226" y="172"/>
                  </a:lnTo>
                  <a:lnTo>
                    <a:pt x="1033" y="172"/>
                  </a:lnTo>
                  <a:close/>
                  <a:moveTo>
                    <a:pt x="1169" y="865"/>
                  </a:moveTo>
                  <a:lnTo>
                    <a:pt x="64" y="865"/>
                  </a:lnTo>
                  <a:lnTo>
                    <a:pt x="64" y="364"/>
                  </a:lnTo>
                  <a:lnTo>
                    <a:pt x="1169" y="364"/>
                  </a:lnTo>
                  <a:lnTo>
                    <a:pt x="1169" y="865"/>
                  </a:lnTo>
                  <a:close/>
                  <a:moveTo>
                    <a:pt x="292" y="543"/>
                  </a:moveTo>
                  <a:lnTo>
                    <a:pt x="335" y="543"/>
                  </a:lnTo>
                  <a:lnTo>
                    <a:pt x="335" y="622"/>
                  </a:lnTo>
                  <a:lnTo>
                    <a:pt x="420" y="622"/>
                  </a:lnTo>
                  <a:lnTo>
                    <a:pt x="420" y="672"/>
                  </a:lnTo>
                  <a:lnTo>
                    <a:pt x="335" y="672"/>
                  </a:lnTo>
                  <a:lnTo>
                    <a:pt x="335" y="750"/>
                  </a:lnTo>
                  <a:lnTo>
                    <a:pt x="292" y="750"/>
                  </a:lnTo>
                  <a:lnTo>
                    <a:pt x="292" y="672"/>
                  </a:lnTo>
                  <a:lnTo>
                    <a:pt x="207" y="672"/>
                  </a:lnTo>
                  <a:lnTo>
                    <a:pt x="207" y="622"/>
                  </a:lnTo>
                  <a:lnTo>
                    <a:pt x="292" y="622"/>
                  </a:lnTo>
                  <a:lnTo>
                    <a:pt x="292" y="543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endParaRPr lang="en-AU" sz="1349" dirty="0"/>
            </a:p>
          </p:txBody>
        </p:sp>
      </p:grpSp>
      <p:sp>
        <p:nvSpPr>
          <p:cNvPr id="50" name="Rechteck 88"/>
          <p:cNvSpPr/>
          <p:nvPr/>
        </p:nvSpPr>
        <p:spPr bwMode="auto">
          <a:xfrm>
            <a:off x="2434462" y="2397373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51" name="Wolke 89"/>
          <p:cNvSpPr/>
          <p:nvPr/>
        </p:nvSpPr>
        <p:spPr bwMode="auto">
          <a:xfrm>
            <a:off x="3003562" y="2296425"/>
            <a:ext cx="1472352" cy="1143058"/>
          </a:xfrm>
          <a:prstGeom prst="cloud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53972" tIns="53972" rIns="53972" bIns="53972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434" fontAlgn="base">
              <a:spcBef>
                <a:spcPct val="50000"/>
              </a:spcBef>
              <a:spcAft>
                <a:spcPct val="0"/>
              </a:spcAft>
            </a:pPr>
            <a:r>
              <a:rPr lang="en-AU" sz="900" b="1" dirty="0" err="1" smtClean="0">
                <a:solidFill>
                  <a:srgbClr val="000000"/>
                </a:solidFill>
                <a:latin typeface="Arial" charset="0"/>
                <a:ea typeface="ヒラギノ角ゴ Pro W3" charset="0"/>
              </a:rPr>
              <a:t>PETra</a:t>
            </a:r>
            <a:endParaRPr lang="en-AU" sz="900" b="1" dirty="0">
              <a:solidFill>
                <a:srgbClr val="000000"/>
              </a:solidFill>
              <a:latin typeface="Arial" charset="0"/>
              <a:ea typeface="ヒラギノ角ゴ Pro W3" charset="0"/>
            </a:endParaRPr>
          </a:p>
        </p:txBody>
      </p:sp>
      <p:grpSp>
        <p:nvGrpSpPr>
          <p:cNvPr id="52" name="Gruppieren 26"/>
          <p:cNvGrpSpPr/>
          <p:nvPr/>
        </p:nvGrpSpPr>
        <p:grpSpPr>
          <a:xfrm>
            <a:off x="853322" y="2282454"/>
            <a:ext cx="446039" cy="276174"/>
            <a:chOff x="1409173" y="3148700"/>
            <a:chExt cx="595029" cy="368424"/>
          </a:xfrm>
        </p:grpSpPr>
        <p:sp>
          <p:nvSpPr>
            <p:cNvPr id="53" name="Rechteck 70"/>
            <p:cNvSpPr/>
            <p:nvPr/>
          </p:nvSpPr>
          <p:spPr bwMode="auto">
            <a:xfrm>
              <a:off x="1409173" y="3148700"/>
              <a:ext cx="595029" cy="3684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 type="triangle"/>
            </a:ln>
            <a:effectLst/>
            <a:extLst/>
          </p:spPr>
          <p:txBody>
            <a:bodyPr vert="horz" wrap="square" lIns="26986" tIns="26986" rIns="26986" bIns="2698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54" name="Freeform 9"/>
            <p:cNvSpPr>
              <a:spLocks noEditPoints="1"/>
            </p:cNvSpPr>
            <p:nvPr/>
          </p:nvSpPr>
          <p:spPr bwMode="gray">
            <a:xfrm>
              <a:off x="1562672" y="3203772"/>
              <a:ext cx="288031" cy="258279"/>
            </a:xfrm>
            <a:custGeom>
              <a:avLst/>
              <a:gdLst>
                <a:gd name="T0" fmla="*/ 691 w 1432"/>
                <a:gd name="T1" fmla="*/ 399 h 1034"/>
                <a:gd name="T2" fmla="*/ 463 w 1432"/>
                <a:gd name="T3" fmla="*/ 399 h 1034"/>
                <a:gd name="T4" fmla="*/ 442 w 1432"/>
                <a:gd name="T5" fmla="*/ 506 h 1034"/>
                <a:gd name="T6" fmla="*/ 691 w 1432"/>
                <a:gd name="T7" fmla="*/ 506 h 1034"/>
                <a:gd name="T8" fmla="*/ 691 w 1432"/>
                <a:gd name="T9" fmla="*/ 399 h 1034"/>
                <a:gd name="T10" fmla="*/ 413 w 1432"/>
                <a:gd name="T11" fmla="*/ 399 h 1034"/>
                <a:gd name="T12" fmla="*/ 185 w 1432"/>
                <a:gd name="T13" fmla="*/ 399 h 1034"/>
                <a:gd name="T14" fmla="*/ 150 w 1432"/>
                <a:gd name="T15" fmla="*/ 506 h 1034"/>
                <a:gd name="T16" fmla="*/ 399 w 1432"/>
                <a:gd name="T17" fmla="*/ 506 h 1034"/>
                <a:gd name="T18" fmla="*/ 413 w 1432"/>
                <a:gd name="T19" fmla="*/ 399 h 1034"/>
                <a:gd name="T20" fmla="*/ 691 w 1432"/>
                <a:gd name="T21" fmla="*/ 235 h 1034"/>
                <a:gd name="T22" fmla="*/ 492 w 1432"/>
                <a:gd name="T23" fmla="*/ 235 h 1034"/>
                <a:gd name="T24" fmla="*/ 470 w 1432"/>
                <a:gd name="T25" fmla="*/ 349 h 1034"/>
                <a:gd name="T26" fmla="*/ 691 w 1432"/>
                <a:gd name="T27" fmla="*/ 349 h 1034"/>
                <a:gd name="T28" fmla="*/ 691 w 1432"/>
                <a:gd name="T29" fmla="*/ 235 h 1034"/>
                <a:gd name="T30" fmla="*/ 442 w 1432"/>
                <a:gd name="T31" fmla="*/ 235 h 1034"/>
                <a:gd name="T32" fmla="*/ 249 w 1432"/>
                <a:gd name="T33" fmla="*/ 235 h 1034"/>
                <a:gd name="T34" fmla="*/ 207 w 1432"/>
                <a:gd name="T35" fmla="*/ 349 h 1034"/>
                <a:gd name="T36" fmla="*/ 427 w 1432"/>
                <a:gd name="T37" fmla="*/ 349 h 1034"/>
                <a:gd name="T38" fmla="*/ 442 w 1432"/>
                <a:gd name="T39" fmla="*/ 235 h 1034"/>
                <a:gd name="T40" fmla="*/ 734 w 1432"/>
                <a:gd name="T41" fmla="*/ 399 h 1034"/>
                <a:gd name="T42" fmla="*/ 969 w 1432"/>
                <a:gd name="T43" fmla="*/ 399 h 1034"/>
                <a:gd name="T44" fmla="*/ 983 w 1432"/>
                <a:gd name="T45" fmla="*/ 506 h 1034"/>
                <a:gd name="T46" fmla="*/ 734 w 1432"/>
                <a:gd name="T47" fmla="*/ 506 h 1034"/>
                <a:gd name="T48" fmla="*/ 734 w 1432"/>
                <a:gd name="T49" fmla="*/ 399 h 1034"/>
                <a:gd name="T50" fmla="*/ 1012 w 1432"/>
                <a:gd name="T51" fmla="*/ 399 h 1034"/>
                <a:gd name="T52" fmla="*/ 1240 w 1432"/>
                <a:gd name="T53" fmla="*/ 399 h 1034"/>
                <a:gd name="T54" fmla="*/ 1282 w 1432"/>
                <a:gd name="T55" fmla="*/ 506 h 1034"/>
                <a:gd name="T56" fmla="*/ 1033 w 1432"/>
                <a:gd name="T57" fmla="*/ 506 h 1034"/>
                <a:gd name="T58" fmla="*/ 1012 w 1432"/>
                <a:gd name="T59" fmla="*/ 399 h 1034"/>
                <a:gd name="T60" fmla="*/ 734 w 1432"/>
                <a:gd name="T61" fmla="*/ 235 h 1034"/>
                <a:gd name="T62" fmla="*/ 940 w 1432"/>
                <a:gd name="T63" fmla="*/ 235 h 1034"/>
                <a:gd name="T64" fmla="*/ 955 w 1432"/>
                <a:gd name="T65" fmla="*/ 349 h 1034"/>
                <a:gd name="T66" fmla="*/ 734 w 1432"/>
                <a:gd name="T67" fmla="*/ 349 h 1034"/>
                <a:gd name="T68" fmla="*/ 734 w 1432"/>
                <a:gd name="T69" fmla="*/ 235 h 1034"/>
                <a:gd name="T70" fmla="*/ 983 w 1432"/>
                <a:gd name="T71" fmla="*/ 235 h 1034"/>
                <a:gd name="T72" fmla="*/ 1183 w 1432"/>
                <a:gd name="T73" fmla="*/ 235 h 1034"/>
                <a:gd name="T74" fmla="*/ 1225 w 1432"/>
                <a:gd name="T75" fmla="*/ 349 h 1034"/>
                <a:gd name="T76" fmla="*/ 1005 w 1432"/>
                <a:gd name="T77" fmla="*/ 349 h 1034"/>
                <a:gd name="T78" fmla="*/ 983 w 1432"/>
                <a:gd name="T79" fmla="*/ 235 h 1034"/>
                <a:gd name="T80" fmla="*/ 1254 w 1432"/>
                <a:gd name="T81" fmla="*/ 171 h 1034"/>
                <a:gd name="T82" fmla="*/ 506 w 1432"/>
                <a:gd name="T83" fmla="*/ 171 h 1034"/>
                <a:gd name="T84" fmla="*/ 506 w 1432"/>
                <a:gd name="T85" fmla="*/ 0 h 1034"/>
                <a:gd name="T86" fmla="*/ 356 w 1432"/>
                <a:gd name="T87" fmla="*/ 0 h 1034"/>
                <a:gd name="T88" fmla="*/ 356 w 1432"/>
                <a:gd name="T89" fmla="*/ 171 h 1034"/>
                <a:gd name="T90" fmla="*/ 178 w 1432"/>
                <a:gd name="T91" fmla="*/ 171 h 1034"/>
                <a:gd name="T92" fmla="*/ 0 w 1432"/>
                <a:gd name="T93" fmla="*/ 599 h 1034"/>
                <a:gd name="T94" fmla="*/ 178 w 1432"/>
                <a:gd name="T95" fmla="*/ 599 h 1034"/>
                <a:gd name="T96" fmla="*/ 178 w 1432"/>
                <a:gd name="T97" fmla="*/ 1034 h 1034"/>
                <a:gd name="T98" fmla="*/ 1254 w 1432"/>
                <a:gd name="T99" fmla="*/ 1034 h 1034"/>
                <a:gd name="T100" fmla="*/ 1254 w 1432"/>
                <a:gd name="T101" fmla="*/ 599 h 1034"/>
                <a:gd name="T102" fmla="*/ 1432 w 1432"/>
                <a:gd name="T103" fmla="*/ 599 h 1034"/>
                <a:gd name="T104" fmla="*/ 1254 w 1432"/>
                <a:gd name="T105" fmla="*/ 171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2" h="1034">
                  <a:moveTo>
                    <a:pt x="691" y="399"/>
                  </a:moveTo>
                  <a:lnTo>
                    <a:pt x="463" y="399"/>
                  </a:lnTo>
                  <a:lnTo>
                    <a:pt x="442" y="506"/>
                  </a:lnTo>
                  <a:lnTo>
                    <a:pt x="691" y="506"/>
                  </a:lnTo>
                  <a:lnTo>
                    <a:pt x="691" y="399"/>
                  </a:lnTo>
                  <a:close/>
                  <a:moveTo>
                    <a:pt x="413" y="399"/>
                  </a:moveTo>
                  <a:lnTo>
                    <a:pt x="185" y="399"/>
                  </a:lnTo>
                  <a:lnTo>
                    <a:pt x="150" y="506"/>
                  </a:lnTo>
                  <a:lnTo>
                    <a:pt x="399" y="506"/>
                  </a:lnTo>
                  <a:lnTo>
                    <a:pt x="413" y="399"/>
                  </a:lnTo>
                  <a:close/>
                  <a:moveTo>
                    <a:pt x="691" y="235"/>
                  </a:moveTo>
                  <a:lnTo>
                    <a:pt x="492" y="235"/>
                  </a:lnTo>
                  <a:lnTo>
                    <a:pt x="470" y="349"/>
                  </a:lnTo>
                  <a:lnTo>
                    <a:pt x="691" y="349"/>
                  </a:lnTo>
                  <a:lnTo>
                    <a:pt x="691" y="235"/>
                  </a:lnTo>
                  <a:close/>
                  <a:moveTo>
                    <a:pt x="442" y="235"/>
                  </a:moveTo>
                  <a:lnTo>
                    <a:pt x="249" y="235"/>
                  </a:lnTo>
                  <a:lnTo>
                    <a:pt x="207" y="349"/>
                  </a:lnTo>
                  <a:lnTo>
                    <a:pt x="427" y="349"/>
                  </a:lnTo>
                  <a:lnTo>
                    <a:pt x="442" y="235"/>
                  </a:lnTo>
                  <a:close/>
                  <a:moveTo>
                    <a:pt x="734" y="399"/>
                  </a:moveTo>
                  <a:lnTo>
                    <a:pt x="969" y="399"/>
                  </a:lnTo>
                  <a:lnTo>
                    <a:pt x="983" y="506"/>
                  </a:lnTo>
                  <a:lnTo>
                    <a:pt x="734" y="506"/>
                  </a:lnTo>
                  <a:lnTo>
                    <a:pt x="734" y="399"/>
                  </a:lnTo>
                  <a:close/>
                  <a:moveTo>
                    <a:pt x="1012" y="399"/>
                  </a:moveTo>
                  <a:lnTo>
                    <a:pt x="1240" y="399"/>
                  </a:lnTo>
                  <a:lnTo>
                    <a:pt x="1282" y="506"/>
                  </a:lnTo>
                  <a:lnTo>
                    <a:pt x="1033" y="506"/>
                  </a:lnTo>
                  <a:lnTo>
                    <a:pt x="1012" y="399"/>
                  </a:lnTo>
                  <a:close/>
                  <a:moveTo>
                    <a:pt x="734" y="235"/>
                  </a:moveTo>
                  <a:lnTo>
                    <a:pt x="940" y="235"/>
                  </a:lnTo>
                  <a:lnTo>
                    <a:pt x="955" y="349"/>
                  </a:lnTo>
                  <a:lnTo>
                    <a:pt x="734" y="349"/>
                  </a:lnTo>
                  <a:lnTo>
                    <a:pt x="734" y="235"/>
                  </a:lnTo>
                  <a:close/>
                  <a:moveTo>
                    <a:pt x="983" y="235"/>
                  </a:moveTo>
                  <a:lnTo>
                    <a:pt x="1183" y="235"/>
                  </a:lnTo>
                  <a:lnTo>
                    <a:pt x="1225" y="349"/>
                  </a:lnTo>
                  <a:lnTo>
                    <a:pt x="1005" y="349"/>
                  </a:lnTo>
                  <a:lnTo>
                    <a:pt x="983" y="235"/>
                  </a:lnTo>
                  <a:close/>
                  <a:moveTo>
                    <a:pt x="1254" y="171"/>
                  </a:moveTo>
                  <a:lnTo>
                    <a:pt x="506" y="171"/>
                  </a:lnTo>
                  <a:lnTo>
                    <a:pt x="506" y="0"/>
                  </a:lnTo>
                  <a:lnTo>
                    <a:pt x="356" y="0"/>
                  </a:lnTo>
                  <a:lnTo>
                    <a:pt x="356" y="171"/>
                  </a:lnTo>
                  <a:lnTo>
                    <a:pt x="178" y="171"/>
                  </a:lnTo>
                  <a:lnTo>
                    <a:pt x="0" y="599"/>
                  </a:lnTo>
                  <a:lnTo>
                    <a:pt x="178" y="599"/>
                  </a:lnTo>
                  <a:lnTo>
                    <a:pt x="178" y="1034"/>
                  </a:lnTo>
                  <a:lnTo>
                    <a:pt x="1254" y="1034"/>
                  </a:lnTo>
                  <a:lnTo>
                    <a:pt x="1254" y="599"/>
                  </a:lnTo>
                  <a:lnTo>
                    <a:pt x="1432" y="599"/>
                  </a:lnTo>
                  <a:lnTo>
                    <a:pt x="1254" y="171"/>
                  </a:lnTo>
                  <a:close/>
                </a:path>
              </a:pathLst>
            </a:custGeom>
            <a:solidFill>
              <a:srgbClr val="505A64"/>
            </a:solidFill>
            <a:ln>
              <a:noFill/>
            </a:ln>
            <a:extLst/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endParaRPr lang="en-AU" sz="1349" dirty="0"/>
            </a:p>
          </p:txBody>
        </p:sp>
      </p:grpSp>
      <p:sp>
        <p:nvSpPr>
          <p:cNvPr id="55" name="Rechteck 61"/>
          <p:cNvSpPr/>
          <p:nvPr/>
        </p:nvSpPr>
        <p:spPr bwMode="auto">
          <a:xfrm>
            <a:off x="1528060" y="2573536"/>
            <a:ext cx="134930" cy="134930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P</a:t>
            </a:r>
          </a:p>
        </p:txBody>
      </p:sp>
      <p:sp>
        <p:nvSpPr>
          <p:cNvPr id="56" name="Ellipse 77"/>
          <p:cNvSpPr/>
          <p:nvPr/>
        </p:nvSpPr>
        <p:spPr bwMode="auto">
          <a:xfrm>
            <a:off x="550648" y="1568371"/>
            <a:ext cx="1156124" cy="48623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 type="triangle"/>
          </a:ln>
          <a:effectLst/>
          <a:extLst/>
        </p:spPr>
        <p:txBody>
          <a:bodyPr vert="horz" wrap="square" lIns="26986" tIns="26986" rIns="26986" bIns="2698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434" fontAlgn="base">
              <a:spcBef>
                <a:spcPct val="50000"/>
              </a:spcBef>
              <a:spcAft>
                <a:spcPct val="0"/>
              </a:spcAft>
            </a:pPr>
            <a:r>
              <a: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rPr>
              <a:t>Conventional energy market</a:t>
            </a:r>
          </a:p>
        </p:txBody>
      </p:sp>
      <p:cxnSp>
        <p:nvCxnSpPr>
          <p:cNvPr id="57" name="Gerade Verbindung mit Pfeil 78"/>
          <p:cNvCxnSpPr>
            <a:endCxn id="59" idx="1"/>
          </p:cNvCxnSpPr>
          <p:nvPr/>
        </p:nvCxnSpPr>
        <p:spPr bwMode="auto">
          <a:xfrm>
            <a:off x="2148997" y="1817632"/>
            <a:ext cx="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feld 81"/>
          <p:cNvSpPr txBox="1"/>
          <p:nvPr/>
        </p:nvSpPr>
        <p:spPr>
          <a:xfrm>
            <a:off x="2585596" y="2097696"/>
            <a:ext cx="615553" cy="2539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AU" sz="750" dirty="0"/>
              <a:t>Energy demand</a:t>
            </a:r>
            <a:br>
              <a:rPr lang="en-AU" sz="750" dirty="0"/>
            </a:br>
            <a:r>
              <a:rPr lang="en-AU" sz="750" dirty="0"/>
              <a:t>and surplus.</a:t>
            </a:r>
          </a:p>
        </p:txBody>
      </p:sp>
      <p:sp>
        <p:nvSpPr>
          <p:cNvPr id="59" name="Rechteck 91"/>
          <p:cNvSpPr/>
          <p:nvPr/>
        </p:nvSpPr>
        <p:spPr bwMode="auto">
          <a:xfrm>
            <a:off x="2148998" y="1603897"/>
            <a:ext cx="880756" cy="4274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 type="triangle"/>
          </a:ln>
          <a:effectLst/>
          <a:extLst/>
        </p:spPr>
        <p:txBody>
          <a:bodyPr vert="horz" wrap="square" lIns="26986" tIns="26986" rIns="26986" bIns="2698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750" dirty="0">
                <a:solidFill>
                  <a:srgbClr val="000000"/>
                </a:solidFill>
                <a:latin typeface="Arial" charset="0"/>
                <a:ea typeface="ヒラギノ角ゴ Pro W3" charset="0"/>
              </a:rPr>
              <a:t>Energy Retailer, or DSO</a:t>
            </a:r>
          </a:p>
        </p:txBody>
      </p:sp>
      <p:cxnSp>
        <p:nvCxnSpPr>
          <p:cNvPr id="60" name="Gerade Verbindung 94"/>
          <p:cNvCxnSpPr/>
          <p:nvPr/>
        </p:nvCxnSpPr>
        <p:spPr bwMode="auto">
          <a:xfrm flipV="1">
            <a:off x="2523317" y="2031367"/>
            <a:ext cx="0" cy="397808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Gerade Verbindung 95"/>
          <p:cNvCxnSpPr>
            <a:stCxn id="59" idx="1"/>
            <a:endCxn id="56" idx="6"/>
          </p:cNvCxnSpPr>
          <p:nvPr/>
        </p:nvCxnSpPr>
        <p:spPr bwMode="auto">
          <a:xfrm flipH="1" flipV="1">
            <a:off x="1706772" y="1811487"/>
            <a:ext cx="442225" cy="6146"/>
          </a:xfrm>
          <a:prstGeom prst="line">
            <a:avLst/>
          </a:prstGeom>
          <a:noFill/>
          <a:ln w="19050">
            <a:solidFill>
              <a:srgbClr val="50BED7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Rechteck 88"/>
          <p:cNvSpPr/>
          <p:nvPr/>
        </p:nvSpPr>
        <p:spPr bwMode="auto">
          <a:xfrm>
            <a:off x="1958965" y="2798711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3" name="Rechteck 88"/>
          <p:cNvSpPr/>
          <p:nvPr/>
        </p:nvSpPr>
        <p:spPr bwMode="auto">
          <a:xfrm>
            <a:off x="1518906" y="2568251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4" name="Rechteck 88"/>
          <p:cNvSpPr/>
          <p:nvPr/>
        </p:nvSpPr>
        <p:spPr bwMode="auto">
          <a:xfrm>
            <a:off x="1283341" y="3015222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5" name="Rechteck 88"/>
          <p:cNvSpPr/>
          <p:nvPr/>
        </p:nvSpPr>
        <p:spPr bwMode="auto">
          <a:xfrm>
            <a:off x="991185" y="2576777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6" name="Rechteck 88"/>
          <p:cNvSpPr/>
          <p:nvPr/>
        </p:nvSpPr>
        <p:spPr bwMode="auto">
          <a:xfrm>
            <a:off x="718392" y="3003760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7" name="Rechteck 88"/>
          <p:cNvSpPr/>
          <p:nvPr/>
        </p:nvSpPr>
        <p:spPr bwMode="auto">
          <a:xfrm>
            <a:off x="2418716" y="3235746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8" name="Rechteck 88"/>
          <p:cNvSpPr/>
          <p:nvPr/>
        </p:nvSpPr>
        <p:spPr bwMode="auto">
          <a:xfrm>
            <a:off x="2161913" y="3599934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69" name="Rechteck 88"/>
          <p:cNvSpPr/>
          <p:nvPr/>
        </p:nvSpPr>
        <p:spPr bwMode="auto">
          <a:xfrm>
            <a:off x="2715477" y="3806079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70" name="Rechteck 88"/>
          <p:cNvSpPr/>
          <p:nvPr/>
        </p:nvSpPr>
        <p:spPr bwMode="auto">
          <a:xfrm>
            <a:off x="2155238" y="4044749"/>
            <a:ext cx="175840" cy="161255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74" name="Rechteck 17"/>
          <p:cNvSpPr/>
          <p:nvPr/>
        </p:nvSpPr>
        <p:spPr bwMode="auto">
          <a:xfrm>
            <a:off x="2580275" y="4678079"/>
            <a:ext cx="215888" cy="215888"/>
          </a:xfrm>
          <a:prstGeom prst="rect">
            <a:avLst/>
          </a:prstGeom>
          <a:solidFill>
            <a:srgbClr val="AAB414"/>
          </a:solidFill>
          <a:ln w="9525">
            <a:solidFill>
              <a:srgbClr val="AAB414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AU" sz="750" b="1" dirty="0"/>
              <a:t>TM</a:t>
            </a:r>
          </a:p>
        </p:txBody>
      </p:sp>
      <p:sp>
        <p:nvSpPr>
          <p:cNvPr id="75" name="Textfeld 18"/>
          <p:cNvSpPr txBox="1"/>
          <p:nvPr/>
        </p:nvSpPr>
        <p:spPr>
          <a:xfrm>
            <a:off x="2891317" y="4714731"/>
            <a:ext cx="854401" cy="152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AU" sz="900" dirty="0" err="1"/>
              <a:t>Transactive</a:t>
            </a:r>
            <a:r>
              <a:rPr lang="en-AU" sz="900" dirty="0"/>
              <a:t> Meter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910793" y="1541811"/>
            <a:ext cx="1601593" cy="1429786"/>
            <a:chOff x="8987978" y="2098744"/>
            <a:chExt cx="1992554" cy="1907374"/>
          </a:xfrm>
        </p:grpSpPr>
        <p:pic>
          <p:nvPicPr>
            <p:cNvPr id="71" name="Picture 2" descr="http://aronlaszka.com/portrait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978" y="2098744"/>
              <a:ext cx="1647701" cy="1654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9279143" y="3789040"/>
              <a:ext cx="1701389" cy="217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Prof. Aron Laszka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270652" y="1411716"/>
            <a:ext cx="1305427" cy="1588288"/>
            <a:chOff x="7031196" y="1851294"/>
            <a:chExt cx="1741476" cy="2118820"/>
          </a:xfrm>
        </p:grpSpPr>
        <p:pic>
          <p:nvPicPr>
            <p:cNvPr id="72" name="Picture 4" descr="Image result for abhishek dube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196" y="1851294"/>
              <a:ext cx="1561424" cy="185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7071283" y="3753036"/>
              <a:ext cx="1701389" cy="217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Prof. Abhishek Dubey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205396" y="3072824"/>
            <a:ext cx="1338880" cy="1573125"/>
            <a:chOff x="6944142" y="4067258"/>
            <a:chExt cx="1786103" cy="2098592"/>
          </a:xfrm>
        </p:grpSpPr>
        <p:pic>
          <p:nvPicPr>
            <p:cNvPr id="73" name="Picture 6" descr="Image result for douglas schmidt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015" y="4067258"/>
              <a:ext cx="1523102" cy="1861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/>
            <p:cNvSpPr txBox="1"/>
            <p:nvPr/>
          </p:nvSpPr>
          <p:spPr>
            <a:xfrm>
              <a:off x="6944142" y="5931100"/>
              <a:ext cx="1786103" cy="234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Prof. Douglas C. Schmidt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9270" y="2995928"/>
            <a:ext cx="1682149" cy="1730579"/>
            <a:chOff x="8872945" y="3964675"/>
            <a:chExt cx="2244034" cy="23086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5" r="-2359"/>
            <a:stretch/>
          </p:blipFill>
          <p:spPr>
            <a:xfrm>
              <a:off x="9202367" y="3964675"/>
              <a:ext cx="1585190" cy="1966426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8872945" y="5927554"/>
              <a:ext cx="2244034" cy="345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Mr. Scott Eisele (PhD Candidate)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82" name="Content Placeholder 2"/>
          <p:cNvSpPr>
            <a:spLocks noGrp="1"/>
          </p:cNvSpPr>
          <p:nvPr>
            <p:ph idx="1"/>
          </p:nvPr>
        </p:nvSpPr>
        <p:spPr>
          <a:xfrm>
            <a:off x="81369" y="4945027"/>
            <a:ext cx="5223295" cy="1599391"/>
          </a:xfrm>
        </p:spPr>
        <p:txBody>
          <a:bodyPr>
            <a:noAutofit/>
          </a:bodyPr>
          <a:lstStyle/>
          <a:p>
            <a:r>
              <a:rPr lang="en-US" sz="1700" dirty="0" smtClean="0"/>
              <a:t>Information privacy</a:t>
            </a:r>
          </a:p>
          <a:p>
            <a:pPr lvl="1"/>
            <a:r>
              <a:rPr lang="en-US" sz="1700" dirty="0" smtClean="0"/>
              <a:t>energy assets, anonymous addresses, and mixing services</a:t>
            </a:r>
          </a:p>
          <a:p>
            <a:r>
              <a:rPr lang="en-US" sz="1700" dirty="0" smtClean="0"/>
              <a:t>Assuring integrity and auditability of finalized transactions</a:t>
            </a:r>
          </a:p>
          <a:p>
            <a:pPr lvl="1"/>
            <a:r>
              <a:rPr lang="en-US" sz="1700" dirty="0" smtClean="0"/>
              <a:t>distributed ledger and tamper proof smart meters</a:t>
            </a:r>
            <a:endParaRPr lang="en-US" sz="1700" dirty="0"/>
          </a:p>
        </p:txBody>
      </p:sp>
      <p:sp>
        <p:nvSpPr>
          <p:cNvPr id="5" name="TextBox 4"/>
          <p:cNvSpPr txBox="1"/>
          <p:nvPr/>
        </p:nvSpPr>
        <p:spPr>
          <a:xfrm>
            <a:off x="5475111" y="5449632"/>
            <a:ext cx="36688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/>
              <a:t>URL: Scope.isis.Vanderbilt.edu</a:t>
            </a:r>
          </a:p>
          <a:p>
            <a:r>
              <a:rPr lang="en-US" sz="1700" dirty="0" smtClean="0"/>
              <a:t>Email: abhishek.dubey@Vanderbilt.edu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865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Energy Networks</a:t>
            </a:r>
            <a:endParaRPr lang="en-US" dirty="0"/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Traditional networks with transmission system operators, distribution system operators, and radial distribution systems to communities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9805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Energy Networks</a:t>
            </a:r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</a:t>
            </a:r>
            <a:r>
              <a:rPr lang="en-US" sz="1600" i="1" dirty="0" err="1" smtClean="0"/>
              <a:t>microgrids</a:t>
            </a:r>
            <a:r>
              <a:rPr lang="en-US" sz="1600" i="1" dirty="0" smtClean="0"/>
              <a:t> with tightly integrated distributed energy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21178" y="956280"/>
            <a:ext cx="3311611" cy="513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spcBef>
                <a:spcPts val="600"/>
              </a:spcBef>
              <a:buClr>
                <a:srgbClr val="0E1C58"/>
              </a:buClr>
              <a:buSzPct val="101818"/>
              <a:buFont typeface="Arial"/>
              <a:buChar char="•"/>
            </a:pPr>
            <a:r>
              <a:rPr lang="en-US" sz="224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Advantages of decentralization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cyber 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physical reliability by removing single point of failures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/>
              <a:t>f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aster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decision making by avoiding network penalties </a:t>
            </a:r>
            <a:r>
              <a:rPr lang="en-US" dirty="0">
                <a:solidFill>
                  <a:srgbClr val="0E1C58"/>
                </a:solidFill>
                <a:sym typeface="Calibri"/>
              </a:rPr>
              <a:t>due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 to round-trip 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the cloud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better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integration with </a:t>
            </a:r>
            <a:b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hierarchical control systems </a:t>
            </a:r>
          </a:p>
          <a:p>
            <a:pPr marL="342900" lvl="0" indent="-342900">
              <a:spcBef>
                <a:spcPts val="600"/>
              </a:spcBef>
              <a:buClr>
                <a:srgbClr val="0E1C58"/>
              </a:buClr>
              <a:buSzPct val="101818"/>
            </a:pPr>
            <a:endParaRPr lang="en-US" sz="2240" dirty="0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Traditional networks with transmission system operators, distribution system operators, and radial distribution systems to communities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8153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Energy Networks</a:t>
            </a:r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65549" b="11337"/>
          <a:stretch/>
        </p:blipFill>
        <p:spPr>
          <a:xfrm>
            <a:off x="7273132" y="1645587"/>
            <a:ext cx="1647592" cy="256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ight Arrow 15"/>
          <p:cNvSpPr/>
          <p:nvPr/>
        </p:nvSpPr>
        <p:spPr>
          <a:xfrm>
            <a:off x="5519726" y="2478941"/>
            <a:ext cx="1399482" cy="613317"/>
          </a:xfrm>
          <a:prstGeom prst="rightArrow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5413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transactive microgrids with limited role of distribution system operators</a:t>
            </a:r>
            <a:endParaRPr lang="en-US" sz="1600" i="1" dirty="0"/>
          </a:p>
          <a:p>
            <a:pPr algn="ctr"/>
            <a:endParaRPr lang="en-US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microgrids with tightly integrated distributed energy resources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Traditional networks with transmission system operators, distribution system operators, and radial distribution systems to communities</a:t>
            </a:r>
          </a:p>
        </p:txBody>
      </p:sp>
    </p:spTree>
    <p:extLst>
      <p:ext uri="{BB962C8B-B14F-4D97-AF65-F5344CB8AC3E}">
        <p14:creationId xmlns:p14="http://schemas.microsoft.com/office/powerpoint/2010/main" val="217109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516" y="833427"/>
            <a:ext cx="8229600" cy="1835881"/>
          </a:xfrm>
        </p:spPr>
        <p:txBody>
          <a:bodyPr>
            <a:normAutofit/>
          </a:bodyPr>
          <a:lstStyle/>
          <a:p>
            <a:r>
              <a:rPr lang="en-US" dirty="0" smtClean="0"/>
              <a:t>Smart Homes with Production and Delayed Consumption Capability are the Key to this New Trend of </a:t>
            </a:r>
            <a:r>
              <a:rPr lang="en-US" u="sng" dirty="0" smtClean="0"/>
              <a:t>Transactive Energy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015"/>
            <a:ext cx="9170632" cy="40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Transactive Energy: Smart Homes </a:t>
            </a:r>
            <a:r>
              <a:rPr lang="is-IS" dirty="0"/>
              <a:t>→</a:t>
            </a:r>
            <a:r>
              <a:rPr lang="en-US" dirty="0" smtClean="0"/>
              <a:t> Smart Prosumers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44"/>
            <a:ext cx="4420028" cy="197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6218"/>
            <a:ext cx="4420028" cy="197224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2210014" y="2915184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7064" y="2915184"/>
            <a:ext cx="225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2944"/>
            <a:ext cx="4195270" cy="27671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13" y="3806218"/>
            <a:ext cx="3714057" cy="2086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28330" y="3752432"/>
            <a:ext cx="18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typical generation and consumption </a:t>
            </a:r>
            <a:r>
              <a:rPr lang="en-US" sz="1400" dirty="0" smtClean="0"/>
              <a:t>profile 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929" y="911555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752431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4243675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Challenges:</a:t>
            </a:r>
          </a:p>
          <a:p>
            <a:r>
              <a:rPr lang="en-US" dirty="0" smtClean="0"/>
              <a:t>Local energy market safety and efficiency</a:t>
            </a:r>
          </a:p>
          <a:p>
            <a:pPr lvl="1"/>
            <a:r>
              <a:rPr lang="en-US" dirty="0" smtClean="0"/>
              <a:t>time synchronized distributed </a:t>
            </a:r>
            <a:r>
              <a:rPr lang="en-US" dirty="0" err="1" smtClean="0"/>
              <a:t>IoT</a:t>
            </a:r>
            <a:r>
              <a:rPr lang="en-US" dirty="0" smtClean="0"/>
              <a:t> platforms problem</a:t>
            </a:r>
          </a:p>
          <a:p>
            <a:r>
              <a:rPr lang="en-US" dirty="0"/>
              <a:t>Integrity and auditability of finalized transactions</a:t>
            </a:r>
          </a:p>
          <a:p>
            <a:pPr lvl="1"/>
            <a:r>
              <a:rPr lang="en-US" dirty="0"/>
              <a:t>decentralized management problem</a:t>
            </a:r>
          </a:p>
          <a:p>
            <a:r>
              <a:rPr lang="en-US" dirty="0" smtClean="0"/>
              <a:t>Information privacy for prosumers</a:t>
            </a:r>
          </a:p>
          <a:p>
            <a:pPr lvl="1"/>
            <a:r>
              <a:rPr lang="en-US" dirty="0" smtClean="0"/>
              <a:t>distributed protocol problem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Transactive Energy Challenges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0" y="1037212"/>
            <a:ext cx="4200939" cy="197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0" y="3900486"/>
            <a:ext cx="4200940" cy="19722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718838" y="3009452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66966" y="3009452"/>
            <a:ext cx="231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4"/>
            <a:ext cx="384477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privacy</a:t>
            </a:r>
          </a:p>
          <a:p>
            <a:pPr lvl="1"/>
            <a:r>
              <a:rPr lang="en-US" dirty="0" smtClean="0"/>
              <a:t>leakage </a:t>
            </a:r>
            <a:r>
              <a:rPr lang="en-US" dirty="0"/>
              <a:t>of energy usage patterns to other </a:t>
            </a:r>
            <a:r>
              <a:rPr lang="en-US" dirty="0" smtClean="0"/>
              <a:t>prosumers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nference </a:t>
            </a:r>
            <a:r>
              <a:rPr lang="en-US" dirty="0"/>
              <a:t>of future states </a:t>
            </a:r>
            <a:r>
              <a:rPr lang="en-US" dirty="0" smtClean="0"/>
              <a:t>from prosumer transactions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ransactions </a:t>
            </a:r>
            <a:r>
              <a:rPr lang="en-US" dirty="0"/>
              <a:t>and </a:t>
            </a:r>
            <a:r>
              <a:rPr lang="en-US" dirty="0" smtClean="0"/>
              <a:t>energy usage </a:t>
            </a:r>
            <a:r>
              <a:rPr lang="en-US" dirty="0"/>
              <a:t>data in a transactive microgrid are much </a:t>
            </a:r>
            <a:r>
              <a:rPr lang="en-US" dirty="0" smtClean="0"/>
              <a:t>richer sources </a:t>
            </a:r>
            <a:r>
              <a:rPr lang="en-US" dirty="0"/>
              <a:t>of information than the simple usage data </a:t>
            </a:r>
            <a:r>
              <a:rPr lang="en-US" dirty="0" smtClean="0"/>
              <a:t>collected by </a:t>
            </a:r>
            <a:r>
              <a:rPr lang="en-US" dirty="0"/>
              <a:t>smart meters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Challenge: Privacy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704" y="2502332"/>
            <a:ext cx="4253018" cy="160584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035813" y="4108173"/>
            <a:ext cx="0" cy="89103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99093" y="1019695"/>
            <a:ext cx="4286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Example</a:t>
            </a:r>
            <a:r>
              <a:rPr lang="en-US" sz="2000" dirty="0" smtClean="0"/>
              <a:t>: residents leave their house for the evening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499093" y="1728702"/>
            <a:ext cx="367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 smart home decides to sell surplus energy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08018" y="4199747"/>
            <a:ext cx="367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2. smart home posts offer to sell energy future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604704" y="5011268"/>
            <a:ext cx="442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3. other prosumers in the microgrid learn that the residents will not be home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328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4"/>
  <p:tag name="EE4P_TEMPLATEMASTER" val="1"/>
</p:tagLst>
</file>

<file path=ppt/theme/theme1.xml><?xml version="1.0" encoding="utf-8"?>
<a:theme xmlns:a="http://schemas.openxmlformats.org/drawingml/2006/main" name="MicrosoftCPSWorkshopDub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BigData 2017 - Fangzhou Sun</Template>
  <TotalTime>2705</TotalTime>
  <Words>1441</Words>
  <Application>Microsoft Office PowerPoint</Application>
  <PresentationFormat>On-screen Show (4:3)</PresentationFormat>
  <Paragraphs>211</Paragraphs>
  <Slides>27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 Unicode MS</vt:lpstr>
      <vt:lpstr>Arial</vt:lpstr>
      <vt:lpstr>Avenir Book</vt:lpstr>
      <vt:lpstr>Avenir Next</vt:lpstr>
      <vt:lpstr>Calibri</vt:lpstr>
      <vt:lpstr>Calibri Light</vt:lpstr>
      <vt:lpstr>Verdana</vt:lpstr>
      <vt:lpstr>Wingdings</vt:lpstr>
      <vt:lpstr>ヒラギノ角ゴ Pro W3</vt:lpstr>
      <vt:lpstr>MicrosoftCPSWorkshopDubey</vt:lpstr>
      <vt:lpstr>Office Theme</vt:lpstr>
      <vt:lpstr>Providing Privacy, Safety, and Security  in IoT-Based Transactive Energy Systems using Distributed Ledgers </vt:lpstr>
      <vt:lpstr>Electrical Energy Networks are Changing</vt:lpstr>
      <vt:lpstr>The Evolution of Energy Networks</vt:lpstr>
      <vt:lpstr>The Evolution of Energy Networks</vt:lpstr>
      <vt:lpstr>The Evolution of Energy Networks</vt:lpstr>
      <vt:lpstr>Smart Homes with Production and Delayed Consumption Capability are the Key to this New Trend of Transactive Energy</vt:lpstr>
      <vt:lpstr>Transactive Energy: Smart Homes → Smart Prosumers</vt:lpstr>
      <vt:lpstr>Transactive Energy Challenges</vt:lpstr>
      <vt:lpstr>Focus Challenge: Privacy</vt:lpstr>
      <vt:lpstr>RIAPS: Our IoT Programming Architecture</vt:lpstr>
      <vt:lpstr>The PETra System Components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The PETra Protocol</vt:lpstr>
      <vt:lpstr>Security Assumptions</vt:lpstr>
      <vt:lpstr>Privacy Guarantees</vt:lpstr>
      <vt:lpstr>Energy Assets: PETra Key Concept</vt:lpstr>
      <vt:lpstr>Energy Assets: PETra Key Concept</vt:lpstr>
      <vt:lpstr>Energy Assets: PETra Key Concept</vt:lpstr>
      <vt:lpstr>Privacy Problem</vt:lpstr>
      <vt:lpstr>Solution: Mixing Services</vt:lpstr>
      <vt:lpstr>Full Trading Workflow (from Seller’s perspective)</vt:lpstr>
      <vt:lpstr>Evaluation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abhishek</cp:lastModifiedBy>
  <cp:revision>623</cp:revision>
  <cp:lastPrinted>2016-02-14T23:03:40Z</cp:lastPrinted>
  <dcterms:created xsi:type="dcterms:W3CDTF">2016-02-12T23:39:17Z</dcterms:created>
  <dcterms:modified xsi:type="dcterms:W3CDTF">2017-10-24T13:03:44Z</dcterms:modified>
</cp:coreProperties>
</file>